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82" r:id="rId1"/>
  </p:sldMasterIdLst>
  <p:notesMasterIdLst>
    <p:notesMasterId r:id="rId88"/>
  </p:notesMasterIdLst>
  <p:sldIdLst>
    <p:sldId id="256" r:id="rId2"/>
    <p:sldId id="315" r:id="rId3"/>
    <p:sldId id="323" r:id="rId4"/>
    <p:sldId id="322" r:id="rId5"/>
    <p:sldId id="258" r:id="rId6"/>
    <p:sldId id="316" r:id="rId7"/>
    <p:sldId id="317" r:id="rId8"/>
    <p:sldId id="318" r:id="rId9"/>
    <p:sldId id="320" r:id="rId10"/>
    <p:sldId id="324" r:id="rId11"/>
    <p:sldId id="325" r:id="rId12"/>
    <p:sldId id="328" r:id="rId13"/>
    <p:sldId id="329" r:id="rId14"/>
    <p:sldId id="330" r:id="rId15"/>
    <p:sldId id="331" r:id="rId16"/>
    <p:sldId id="332" r:id="rId17"/>
    <p:sldId id="333" r:id="rId18"/>
    <p:sldId id="334" r:id="rId19"/>
    <p:sldId id="335" r:id="rId20"/>
    <p:sldId id="336" r:id="rId21"/>
    <p:sldId id="337" r:id="rId22"/>
    <p:sldId id="406" r:id="rId23"/>
    <p:sldId id="338" r:id="rId24"/>
    <p:sldId id="339" r:id="rId25"/>
    <p:sldId id="340" r:id="rId26"/>
    <p:sldId id="341" r:id="rId27"/>
    <p:sldId id="342" r:id="rId28"/>
    <p:sldId id="343" r:id="rId29"/>
    <p:sldId id="344" r:id="rId30"/>
    <p:sldId id="345" r:id="rId31"/>
    <p:sldId id="346"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7" r:id="rId51"/>
    <p:sldId id="368" r:id="rId52"/>
    <p:sldId id="369" r:id="rId53"/>
    <p:sldId id="370" r:id="rId54"/>
    <p:sldId id="407" r:id="rId55"/>
    <p:sldId id="371" r:id="rId56"/>
    <p:sldId id="372" r:id="rId57"/>
    <p:sldId id="408" r:id="rId58"/>
    <p:sldId id="373" r:id="rId59"/>
    <p:sldId id="374" r:id="rId60"/>
    <p:sldId id="409"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5" r:id="rId78"/>
    <p:sldId id="366" r:id="rId79"/>
    <p:sldId id="392" r:id="rId80"/>
    <p:sldId id="393" r:id="rId81"/>
    <p:sldId id="397" r:id="rId82"/>
    <p:sldId id="398" r:id="rId83"/>
    <p:sldId id="400" r:id="rId84"/>
    <p:sldId id="401" r:id="rId85"/>
    <p:sldId id="403" r:id="rId86"/>
    <p:sldId id="41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77" d="100"/>
          <a:sy n="77" d="100"/>
        </p:scale>
        <p:origin x="80"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5/19/2022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7266-8395-B88D-02FF-CA3A344B8F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6A0823-5B55-3371-6D0A-3CEF6AEDC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C4D1AF-1A3C-C7AD-30D3-A181C5CBFCDE}"/>
              </a:ext>
            </a:extLst>
          </p:cNvPr>
          <p:cNvSpPr>
            <a:spLocks noGrp="1"/>
          </p:cNvSpPr>
          <p:nvPr>
            <p:ph type="dt" sz="half" idx="10"/>
          </p:nvPr>
        </p:nvSpPr>
        <p:spPr/>
        <p:txBody>
          <a:bodyPr/>
          <a:lstStyle/>
          <a:p>
            <a:fld id="{1036652A-F24F-46CF-AA86-FB4FB09393AD}" type="datetime1">
              <a:rPr lang="en-US" smtClean="0"/>
              <a:t>5/19/2022</a:t>
            </a:fld>
            <a:endParaRPr lang="en-US"/>
          </a:p>
        </p:txBody>
      </p:sp>
      <p:sp>
        <p:nvSpPr>
          <p:cNvPr id="5" name="Footer Placeholder 4">
            <a:extLst>
              <a:ext uri="{FF2B5EF4-FFF2-40B4-BE49-F238E27FC236}">
                <a16:creationId xmlns:a16="http://schemas.microsoft.com/office/drawing/2014/main" id="{F33E18FB-297B-352C-02E8-5B4A6E5226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9C17D1-0FC0-80D6-4A23-C07F4E171CA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084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6F5CB-3D6F-0584-E938-25386BB37E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4598C4-F45A-5CE0-E227-098553A4A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0814AC-A841-0DC3-D06A-CF009C9E6C03}"/>
              </a:ext>
            </a:extLst>
          </p:cNvPr>
          <p:cNvSpPr>
            <a:spLocks noGrp="1"/>
          </p:cNvSpPr>
          <p:nvPr>
            <p:ph type="dt" sz="half" idx="10"/>
          </p:nvPr>
        </p:nvSpPr>
        <p:spPr/>
        <p:txBody>
          <a:bodyPr/>
          <a:lstStyle/>
          <a:p>
            <a:fld id="{AAEE60EA-89B8-4F8C-9E0D-5A787E2B803B}" type="datetime1">
              <a:rPr lang="en-US" smtClean="0"/>
              <a:t>5/19/2022</a:t>
            </a:fld>
            <a:endParaRPr lang="en-US"/>
          </a:p>
        </p:txBody>
      </p:sp>
      <p:sp>
        <p:nvSpPr>
          <p:cNvPr id="5" name="Footer Placeholder 4">
            <a:extLst>
              <a:ext uri="{FF2B5EF4-FFF2-40B4-BE49-F238E27FC236}">
                <a16:creationId xmlns:a16="http://schemas.microsoft.com/office/drawing/2014/main" id="{7E0A2B56-21C3-598B-260B-977C615B6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6F325-73D8-5132-87B3-1D852CAB572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912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7B73DD-7068-2091-FD5D-0D90D1369B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1FF8C5-4BCF-5CDD-D527-D5A0E766C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596108-F4AB-C644-0378-D0B4A975059E}"/>
              </a:ext>
            </a:extLst>
          </p:cNvPr>
          <p:cNvSpPr>
            <a:spLocks noGrp="1"/>
          </p:cNvSpPr>
          <p:nvPr>
            <p:ph type="dt" sz="half" idx="10"/>
          </p:nvPr>
        </p:nvSpPr>
        <p:spPr/>
        <p:txBody>
          <a:bodyPr/>
          <a:lstStyle/>
          <a:p>
            <a:fld id="{A8F45DE0-B030-4C11-83B9-817E359E2549}" type="datetime1">
              <a:rPr lang="en-US" smtClean="0"/>
              <a:t>5/19/2022</a:t>
            </a:fld>
            <a:endParaRPr lang="en-US"/>
          </a:p>
        </p:txBody>
      </p:sp>
      <p:sp>
        <p:nvSpPr>
          <p:cNvPr id="5" name="Footer Placeholder 4">
            <a:extLst>
              <a:ext uri="{FF2B5EF4-FFF2-40B4-BE49-F238E27FC236}">
                <a16:creationId xmlns:a16="http://schemas.microsoft.com/office/drawing/2014/main" id="{FEA8F185-3D01-FB14-B5B2-8E1E402E6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32776-4942-6692-C03B-0AEBEA11C4B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7895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48C4-8D03-25ED-9DE4-FCD3D53C39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B89EAB-8578-F2CD-0779-3C09DF63EC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22D648-F296-C559-35A5-057FC64EA035}"/>
              </a:ext>
            </a:extLst>
          </p:cNvPr>
          <p:cNvSpPr>
            <a:spLocks noGrp="1"/>
          </p:cNvSpPr>
          <p:nvPr>
            <p:ph type="dt" sz="half" idx="10"/>
          </p:nvPr>
        </p:nvSpPr>
        <p:spPr/>
        <p:txBody>
          <a:bodyPr/>
          <a:lstStyle/>
          <a:p>
            <a:fld id="{FAAF8E5B-1A25-4832-8A12-3295B4F3A0CD}" type="datetime1">
              <a:rPr lang="en-US" smtClean="0"/>
              <a:t>5/19/2022</a:t>
            </a:fld>
            <a:endParaRPr lang="en-US"/>
          </a:p>
        </p:txBody>
      </p:sp>
      <p:sp>
        <p:nvSpPr>
          <p:cNvPr id="5" name="Footer Placeholder 4">
            <a:extLst>
              <a:ext uri="{FF2B5EF4-FFF2-40B4-BE49-F238E27FC236}">
                <a16:creationId xmlns:a16="http://schemas.microsoft.com/office/drawing/2014/main" id="{37A1B7B0-7F7C-5A10-D425-F492A5EFB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397A1-A564-12D6-EA01-12E9A308B9F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3666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B734F-01FD-3371-EB2C-4B1B856B6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59A6FF-9CB4-C62C-4651-6C516A8C23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E6E97-4E58-E24E-A492-2782A8B8C552}"/>
              </a:ext>
            </a:extLst>
          </p:cNvPr>
          <p:cNvSpPr>
            <a:spLocks noGrp="1"/>
          </p:cNvSpPr>
          <p:nvPr>
            <p:ph type="dt" sz="half" idx="10"/>
          </p:nvPr>
        </p:nvSpPr>
        <p:spPr/>
        <p:txBody>
          <a:bodyPr/>
          <a:lstStyle/>
          <a:p>
            <a:fld id="{99B60B94-31FE-4E21-9E99-35F24E39B939}" type="datetime1">
              <a:rPr lang="en-US" smtClean="0"/>
              <a:t>5/19/2022</a:t>
            </a:fld>
            <a:endParaRPr lang="en-US"/>
          </a:p>
        </p:txBody>
      </p:sp>
      <p:sp>
        <p:nvSpPr>
          <p:cNvPr id="5" name="Footer Placeholder 4">
            <a:extLst>
              <a:ext uri="{FF2B5EF4-FFF2-40B4-BE49-F238E27FC236}">
                <a16:creationId xmlns:a16="http://schemas.microsoft.com/office/drawing/2014/main" id="{7FCA4D27-D649-AC3B-862B-B96772770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E207A-7AAC-DB8D-8CD7-5364CD5BCFE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1955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933B-18B3-6B74-B5F3-4D972AA0DC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6E1E49-641E-367B-7862-F6606812F8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84F65E-2F21-C819-5632-A2A9FB909F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11F5A2-49D6-847C-6377-F281199E2B02}"/>
              </a:ext>
            </a:extLst>
          </p:cNvPr>
          <p:cNvSpPr>
            <a:spLocks noGrp="1"/>
          </p:cNvSpPr>
          <p:nvPr>
            <p:ph type="dt" sz="half" idx="10"/>
          </p:nvPr>
        </p:nvSpPr>
        <p:spPr/>
        <p:txBody>
          <a:bodyPr/>
          <a:lstStyle/>
          <a:p>
            <a:fld id="{3FBC8D1A-E935-4E76-9402-5AEFF2F03C36}" type="datetime1">
              <a:rPr lang="en-US" smtClean="0"/>
              <a:t>5/19/2022</a:t>
            </a:fld>
            <a:endParaRPr lang="en-US"/>
          </a:p>
        </p:txBody>
      </p:sp>
      <p:sp>
        <p:nvSpPr>
          <p:cNvPr id="6" name="Footer Placeholder 5">
            <a:extLst>
              <a:ext uri="{FF2B5EF4-FFF2-40B4-BE49-F238E27FC236}">
                <a16:creationId xmlns:a16="http://schemas.microsoft.com/office/drawing/2014/main" id="{609BBBFD-4248-1F0E-6B78-BE80EDA16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A8833-B92E-045D-D7B0-F9A196DCCC6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557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6CD3-D285-9EB6-31CB-D7D169005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5F4F78-908C-1E06-7485-3D0494DE2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E76D7-CC79-EED1-BFCF-5A4D323F3F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1646E6-41D6-54A9-AF01-B4F7BD533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7E38DA-18C9-9A43-A19E-30699E77A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785602-2F42-0E14-EC53-5BFAF0BEE865}"/>
              </a:ext>
            </a:extLst>
          </p:cNvPr>
          <p:cNvSpPr>
            <a:spLocks noGrp="1"/>
          </p:cNvSpPr>
          <p:nvPr>
            <p:ph type="dt" sz="half" idx="10"/>
          </p:nvPr>
        </p:nvSpPr>
        <p:spPr/>
        <p:txBody>
          <a:bodyPr/>
          <a:lstStyle/>
          <a:p>
            <a:fld id="{6E524008-2765-491A-A375-27177622C1C9}" type="datetime1">
              <a:rPr lang="en-US" smtClean="0"/>
              <a:t>5/19/2022</a:t>
            </a:fld>
            <a:endParaRPr lang="en-US"/>
          </a:p>
        </p:txBody>
      </p:sp>
      <p:sp>
        <p:nvSpPr>
          <p:cNvPr id="8" name="Footer Placeholder 7">
            <a:extLst>
              <a:ext uri="{FF2B5EF4-FFF2-40B4-BE49-F238E27FC236}">
                <a16:creationId xmlns:a16="http://schemas.microsoft.com/office/drawing/2014/main" id="{DA1044B4-7BBF-3088-B84D-DE625ACF78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D3646-9F44-8400-A2B0-D950985C56C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3619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3B4A-574F-F80C-CB77-88BE4784B3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5F4DFC-A0F2-A602-AB46-34F7B703F60F}"/>
              </a:ext>
            </a:extLst>
          </p:cNvPr>
          <p:cNvSpPr>
            <a:spLocks noGrp="1"/>
          </p:cNvSpPr>
          <p:nvPr>
            <p:ph type="dt" sz="half" idx="10"/>
          </p:nvPr>
        </p:nvSpPr>
        <p:spPr/>
        <p:txBody>
          <a:bodyPr/>
          <a:lstStyle/>
          <a:p>
            <a:fld id="{F802BE61-08CF-4964-8286-5A4DD1066288}" type="datetime1">
              <a:rPr lang="en-US" smtClean="0"/>
              <a:t>5/19/2022</a:t>
            </a:fld>
            <a:endParaRPr lang="en-US"/>
          </a:p>
        </p:txBody>
      </p:sp>
      <p:sp>
        <p:nvSpPr>
          <p:cNvPr id="4" name="Footer Placeholder 3">
            <a:extLst>
              <a:ext uri="{FF2B5EF4-FFF2-40B4-BE49-F238E27FC236}">
                <a16:creationId xmlns:a16="http://schemas.microsoft.com/office/drawing/2014/main" id="{09D9FB8D-9DFA-21A7-32CA-AD194FA0E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FF007B-0213-99B8-9E09-C9E9699F213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40052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536619-723D-7F6E-39FB-900CD7EDF07C}"/>
              </a:ext>
            </a:extLst>
          </p:cNvPr>
          <p:cNvSpPr>
            <a:spLocks noGrp="1"/>
          </p:cNvSpPr>
          <p:nvPr>
            <p:ph type="dt" sz="half" idx="10"/>
          </p:nvPr>
        </p:nvSpPr>
        <p:spPr/>
        <p:txBody>
          <a:bodyPr/>
          <a:lstStyle/>
          <a:p>
            <a:fld id="{D201B136-F0A2-4151-9D83-49165EFF16E0}" type="datetime1">
              <a:rPr lang="en-US" smtClean="0"/>
              <a:t>5/19/2022</a:t>
            </a:fld>
            <a:endParaRPr lang="en-US"/>
          </a:p>
        </p:txBody>
      </p:sp>
      <p:sp>
        <p:nvSpPr>
          <p:cNvPr id="3" name="Footer Placeholder 2">
            <a:extLst>
              <a:ext uri="{FF2B5EF4-FFF2-40B4-BE49-F238E27FC236}">
                <a16:creationId xmlns:a16="http://schemas.microsoft.com/office/drawing/2014/main" id="{4749D411-F0C9-1311-7307-24DB8976F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4745D8-E315-7EAD-8906-BECE894DE10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832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D030-1884-61E6-EBE5-1267335D3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1C0471-A7E3-95F0-EBE6-D8EC773EA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2ABE2C-D51B-AE7F-FBE6-93C3D20A6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1B07D-557E-1346-52FC-2B44011A468D}"/>
              </a:ext>
            </a:extLst>
          </p:cNvPr>
          <p:cNvSpPr>
            <a:spLocks noGrp="1"/>
          </p:cNvSpPr>
          <p:nvPr>
            <p:ph type="dt" sz="half" idx="10"/>
          </p:nvPr>
        </p:nvSpPr>
        <p:spPr/>
        <p:txBody>
          <a:bodyPr/>
          <a:lstStyle/>
          <a:p>
            <a:fld id="{56CF583B-7F21-4D0D-95F7-72A65A55DE4F}" type="datetime1">
              <a:rPr lang="en-US" smtClean="0"/>
              <a:t>5/19/2022</a:t>
            </a:fld>
            <a:endParaRPr lang="en-US"/>
          </a:p>
        </p:txBody>
      </p:sp>
      <p:sp>
        <p:nvSpPr>
          <p:cNvPr id="6" name="Footer Placeholder 5">
            <a:extLst>
              <a:ext uri="{FF2B5EF4-FFF2-40B4-BE49-F238E27FC236}">
                <a16:creationId xmlns:a16="http://schemas.microsoft.com/office/drawing/2014/main" id="{7AE10489-AA2B-6C9C-A3F1-4024D1843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EC94E-88B6-82A2-13A9-53753D30062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82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CE9D-B39F-D1C7-3B46-5AE4067CAB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D1BA4E-3440-4397-A6B5-91F0D2709B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062635-4B5E-84C5-E601-AAD8B7689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62E5C-9356-24DA-2ADB-28F17BEC7B6A}"/>
              </a:ext>
            </a:extLst>
          </p:cNvPr>
          <p:cNvSpPr>
            <a:spLocks noGrp="1"/>
          </p:cNvSpPr>
          <p:nvPr>
            <p:ph type="dt" sz="half" idx="10"/>
          </p:nvPr>
        </p:nvSpPr>
        <p:spPr/>
        <p:txBody>
          <a:bodyPr/>
          <a:lstStyle/>
          <a:p>
            <a:fld id="{EAEC37EF-6244-4D81-8798-D74E18119F3C}" type="datetime1">
              <a:rPr lang="en-US" smtClean="0"/>
              <a:t>5/19/2022</a:t>
            </a:fld>
            <a:endParaRPr lang="en-US"/>
          </a:p>
        </p:txBody>
      </p:sp>
      <p:sp>
        <p:nvSpPr>
          <p:cNvPr id="6" name="Footer Placeholder 5">
            <a:extLst>
              <a:ext uri="{FF2B5EF4-FFF2-40B4-BE49-F238E27FC236}">
                <a16:creationId xmlns:a16="http://schemas.microsoft.com/office/drawing/2014/main" id="{9E906383-96CA-6DF8-48F6-CB33C334D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123AD-0A49-44AE-3AE0-DABAB84039D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456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4ABBE-23C1-1213-1CF8-0157D4D04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3DC751-07C8-7239-95BA-928664D6B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69B238-F32C-DA4F-0A57-73E2250BD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C0A3C-C32D-403A-83E7-7107A6230E9C}" type="datetime1">
              <a:rPr lang="en-US" smtClean="0"/>
              <a:t>5/19/2022</a:t>
            </a:fld>
            <a:endParaRPr lang="en-US"/>
          </a:p>
        </p:txBody>
      </p:sp>
      <p:sp>
        <p:nvSpPr>
          <p:cNvPr id="5" name="Footer Placeholder 4">
            <a:extLst>
              <a:ext uri="{FF2B5EF4-FFF2-40B4-BE49-F238E27FC236}">
                <a16:creationId xmlns:a16="http://schemas.microsoft.com/office/drawing/2014/main" id="{4B261C9D-FF22-BA48-911C-F3588BE17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3F1F075-5EF6-7927-77C2-470DB7A29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013047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733" y="1614410"/>
            <a:ext cx="11022714" cy="1520729"/>
          </a:xfrm>
        </p:spPr>
        <p:txBody>
          <a:bodyPr>
            <a:noAutofit/>
          </a:bodyPr>
          <a:lstStyle/>
          <a:p>
            <a:pPr algn="ctr"/>
            <a:r>
              <a:rPr lang="en-US" b="1" u="sng" dirty="0">
                <a:solidFill>
                  <a:srgbClr val="002060"/>
                </a:solidFill>
                <a:effectLst/>
                <a:latin typeface="Elephant" panose="02020904090505020303" pitchFamily="18" charset="0"/>
                <a:cs typeface="Arial" panose="020B0604020202020204" pitchFamily="34" charset="0"/>
              </a:rPr>
              <a:t>HOUSING </a:t>
            </a:r>
            <a:br>
              <a:rPr lang="en-US" b="1" u="sng" dirty="0">
                <a:solidFill>
                  <a:srgbClr val="002060"/>
                </a:solidFill>
                <a:effectLst/>
                <a:latin typeface="Elephant" panose="02020904090505020303" pitchFamily="18" charset="0"/>
                <a:cs typeface="Arial" panose="020B0604020202020204" pitchFamily="34" charset="0"/>
              </a:rPr>
            </a:br>
            <a:r>
              <a:rPr lang="en-US" b="1" u="sng" dirty="0">
                <a:solidFill>
                  <a:srgbClr val="002060"/>
                </a:solidFill>
                <a:effectLst/>
                <a:latin typeface="Elephant" panose="02020904090505020303" pitchFamily="18" charset="0"/>
                <a:cs typeface="Arial" panose="020B0604020202020204" pitchFamily="34" charset="0"/>
              </a:rPr>
              <a:t> </a:t>
            </a:r>
            <a:r>
              <a:rPr lang="en-US" b="1" u="sng" dirty="0">
                <a:solidFill>
                  <a:srgbClr val="002060"/>
                </a:solidFill>
                <a:latin typeface="Elephant" panose="02020904090505020303" pitchFamily="18" charset="0"/>
                <a:cs typeface="Arial" panose="020B0604020202020204" pitchFamily="34" charset="0"/>
              </a:rPr>
              <a:t>PRICE  </a:t>
            </a:r>
            <a:r>
              <a:rPr lang="en-US" b="1" u="sng" dirty="0">
                <a:solidFill>
                  <a:srgbClr val="002060"/>
                </a:solidFill>
                <a:effectLst/>
                <a:latin typeface="Elephant" panose="02020904090505020303" pitchFamily="18" charset="0"/>
                <a:cs typeface="Arial" panose="020B0604020202020204" pitchFamily="34" charset="0"/>
              </a:rPr>
              <a:t>PROJECT</a:t>
            </a:r>
            <a:endParaRPr lang="en-US" sz="6600" b="1" u="sng" dirty="0">
              <a:solidFill>
                <a:srgbClr val="002060"/>
              </a:solidFill>
              <a:effectLst/>
              <a:latin typeface="Elephant" panose="02020904090505020303" pitchFamily="18" charset="0"/>
              <a:cs typeface="Arial" panose="020B0604020202020204" pitchFamily="34" charset="0"/>
            </a:endParaRPr>
          </a:p>
        </p:txBody>
      </p:sp>
      <p:sp>
        <p:nvSpPr>
          <p:cNvPr id="3" name="Subtitle 2"/>
          <p:cNvSpPr>
            <a:spLocks noGrp="1"/>
          </p:cNvSpPr>
          <p:nvPr>
            <p:ph type="subTitle" idx="1"/>
          </p:nvPr>
        </p:nvSpPr>
        <p:spPr>
          <a:xfrm>
            <a:off x="6557343" y="4657382"/>
            <a:ext cx="3966570" cy="1698968"/>
          </a:xfrm>
        </p:spPr>
        <p:txBody>
          <a:bodyPr vert="horz" lIns="91440" tIns="45720" rIns="91440" bIns="45720" rtlCol="0" anchor="t">
            <a:noAutofit/>
          </a:bodyPr>
          <a:lstStyle/>
          <a:p>
            <a:r>
              <a:rPr lang="en-US" sz="2800" b="1" dirty="0">
                <a:latin typeface="Arial" panose="020B0604020202020204" pitchFamily="34" charset="0"/>
                <a:cs typeface="Arial" panose="020B0604020202020204" pitchFamily="34" charset="0"/>
              </a:rPr>
              <a:t>Submitted by :</a:t>
            </a:r>
          </a:p>
          <a:p>
            <a:r>
              <a:rPr lang="en-US" sz="2800" b="1" dirty="0">
                <a:latin typeface="Arial" panose="020B0604020202020204" pitchFamily="34" charset="0"/>
                <a:cs typeface="Arial" panose="020B0604020202020204" pitchFamily="34" charset="0"/>
              </a:rPr>
              <a:t>Sushil Joshi</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411432" y="285700"/>
            <a:ext cx="108689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MATHEMATICAL/ ANALYTICAL MODELING OF THE PROBLEM</a:t>
            </a:r>
            <a:endParaRPr lang="en-US" sz="3200"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45713" y="1581785"/>
            <a:ext cx="112259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1600" dirty="0" err="1">
                <a:latin typeface="Arial" panose="020B0604020202020204" pitchFamily="34" charset="0"/>
                <a:cs typeface="Arial" panose="020B0604020202020204" pitchFamily="34" charset="0"/>
              </a:rPr>
              <a:t>corr</a:t>
            </a:r>
            <a:r>
              <a:rPr lang="en-IN" sz="1600" dirty="0">
                <a:latin typeface="Arial" panose="020B0604020202020204" pitchFamily="34" charset="0"/>
                <a:cs typeface="Arial" panose="020B0604020202020204" pitchFamily="34" charset="0"/>
              </a:rPr>
              <a:t> and also visualized it using </a:t>
            </a:r>
            <a:r>
              <a:rPr lang="en-IN" sz="1600" dirty="0" err="1">
                <a:latin typeface="Arial" panose="020B0604020202020204" pitchFamily="34" charset="0"/>
                <a:cs typeface="Arial" panose="020B0604020202020204" pitchFamily="34" charset="0"/>
              </a:rPr>
              <a:t>heatmap</a:t>
            </a:r>
            <a:r>
              <a:rPr lang="en-IN" sz="1600" dirty="0">
                <a:latin typeface="Arial" panose="020B0604020202020204" pitchFamily="34" charset="0"/>
                <a:cs typeface="Arial" panose="020B0604020202020204" pitchFamily="34" charset="0"/>
              </a:rPr>
              <a:t>. Then we have used Z-Score to plot outliers and remove them.</a:t>
            </a:r>
            <a:endParaRPr lang="en-US" sz="1600"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l="8302"/>
          <a:stretch/>
        </p:blipFill>
        <p:spPr>
          <a:xfrm>
            <a:off x="1213658" y="2884516"/>
            <a:ext cx="8861366" cy="3125586"/>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279120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190983"/>
            <a:ext cx="108689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MATHEMATICAL/ ANALYTICAL MODELING OF THE PROBLEM</a:t>
            </a:r>
            <a:endParaRPr lang="en-US" sz="3200"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54026" y="1448782"/>
            <a:ext cx="1122594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From this statistical analysis we make some of the interpretations that.</a:t>
            </a:r>
          </a:p>
          <a:p>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Maximum standard deviation of 8957.44 is observed in </a:t>
            </a:r>
            <a:r>
              <a:rPr lang="en-IN" sz="1600" dirty="0" err="1">
                <a:latin typeface="Arial" panose="020B0604020202020204" pitchFamily="34" charset="0"/>
                <a:cs typeface="Arial" panose="020B0604020202020204" pitchFamily="34" charset="0"/>
              </a:rPr>
              <a:t>LotArea</a:t>
            </a:r>
            <a:r>
              <a:rPr lang="en-IN" sz="1600" dirty="0">
                <a:latin typeface="Arial" panose="020B0604020202020204" pitchFamily="34" charset="0"/>
                <a:cs typeface="Arial" panose="020B0604020202020204" pitchFamily="34" charset="0"/>
              </a:rPr>
              <a:t> column.</a:t>
            </a:r>
          </a:p>
          <a:p>
            <a:pPr lvl="0"/>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Maximum </a:t>
            </a: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of a house observed is 755000 and minimum is 34900.</a:t>
            </a:r>
          </a:p>
          <a:p>
            <a:pPr lvl="0"/>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In the columns Id, </a:t>
            </a:r>
            <a:r>
              <a:rPr lang="en-IN" sz="1600" dirty="0" err="1">
                <a:latin typeface="Arial" panose="020B0604020202020204" pitchFamily="34" charset="0"/>
                <a:cs typeface="Arial" panose="020B0604020202020204" pitchFamily="34" charset="0"/>
              </a:rPr>
              <a:t>MSSubclass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LotArea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MasVnrArea</a:t>
            </a:r>
            <a:r>
              <a:rPr lang="en-IN" sz="1600" dirty="0">
                <a:latin typeface="Arial" panose="020B0604020202020204" pitchFamily="34" charset="0"/>
                <a:cs typeface="Arial" panose="020B0604020202020204" pitchFamily="34" charset="0"/>
              </a:rPr>
              <a:t>, BsmtFinSF1, BsmtFinSF2, </a:t>
            </a:r>
            <a:r>
              <a:rPr lang="en-IN" sz="1600" dirty="0" err="1">
                <a:latin typeface="Arial" panose="020B0604020202020204" pitchFamily="34" charset="0"/>
                <a:cs typeface="Arial" panose="020B0604020202020204" pitchFamily="34" charset="0"/>
              </a:rPr>
              <a:t>BsmtUnfsF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TotalBsmtSF</a:t>
            </a:r>
            <a:r>
              <a:rPr lang="en-IN" sz="1600" dirty="0">
                <a:latin typeface="Arial" panose="020B0604020202020204" pitchFamily="34" charset="0"/>
                <a:cs typeface="Arial" panose="020B0604020202020204" pitchFamily="34" charset="0"/>
              </a:rPr>
              <a:t>, 1stFlrSF, 2ndFlrSF, </a:t>
            </a:r>
            <a:r>
              <a:rPr lang="en-IN" sz="1600" dirty="0" err="1">
                <a:latin typeface="Arial" panose="020B0604020202020204" pitchFamily="34" charset="0"/>
                <a:cs typeface="Arial" panose="020B0604020202020204" pitchFamily="34" charset="0"/>
              </a:rPr>
              <a:t>LowQualFinSF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GrLivArea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BsmtFullBath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HalfBath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TotRmsAbvGrd</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WoodDeckSF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OpenPorchSF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EnclosedPorch</a:t>
            </a:r>
            <a:r>
              <a:rPr lang="en-IN" sz="1600" dirty="0">
                <a:latin typeface="Arial" panose="020B0604020202020204" pitchFamily="34" charset="0"/>
                <a:cs typeface="Arial" panose="020B0604020202020204" pitchFamily="34" charset="0"/>
              </a:rPr>
              <a:t>, 3SsnPorch, </a:t>
            </a:r>
            <a:r>
              <a:rPr lang="en-IN" sz="1600" dirty="0" err="1">
                <a:latin typeface="Arial" panose="020B0604020202020204" pitchFamily="34" charset="0"/>
                <a:cs typeface="Arial" panose="020B0604020202020204" pitchFamily="34" charset="0"/>
              </a:rPr>
              <a:t>ScreenPorch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PoolArea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Miscval</a:t>
            </a:r>
            <a:r>
              <a:rPr lang="en-IN" sz="1600" dirty="0">
                <a:latin typeface="Arial" panose="020B0604020202020204" pitchFamily="34" charset="0"/>
                <a:cs typeface="Arial" panose="020B0604020202020204" pitchFamily="34" charset="0"/>
              </a:rPr>
              <a:t>.</a:t>
            </a:r>
          </a:p>
          <a:p>
            <a:pPr lvl="0"/>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mean is considerably greater than median so the columns are positively skewed.</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In the columns </a:t>
            </a:r>
            <a:r>
              <a:rPr lang="en-IN" sz="1600" dirty="0" err="1">
                <a:latin typeface="Arial" panose="020B0604020202020204" pitchFamily="34" charset="0"/>
                <a:cs typeface="Arial" panose="020B0604020202020204" pitchFamily="34" charset="0"/>
              </a:rPr>
              <a:t>FullBath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BedroomAbvGr</a:t>
            </a:r>
            <a:r>
              <a:rPr lang="en-IN" sz="1600" dirty="0">
                <a:latin typeface="Arial" panose="020B0604020202020204" pitchFamily="34" charset="0"/>
                <a:cs typeface="Arial" panose="020B0604020202020204" pitchFamily="34" charset="0"/>
              </a:rPr>
              <a:t>, Fireplaces, </a:t>
            </a:r>
            <a:r>
              <a:rPr lang="en-IN" sz="1600" dirty="0" err="1">
                <a:latin typeface="Arial" panose="020B0604020202020204" pitchFamily="34" charset="0"/>
                <a:cs typeface="Arial" panose="020B0604020202020204" pitchFamily="34" charset="0"/>
              </a:rPr>
              <a:t>Garagecars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YrSold</a:t>
            </a:r>
            <a:r>
              <a:rPr lang="en-IN" sz="1600" dirty="0">
                <a:latin typeface="Arial" panose="020B0604020202020204" pitchFamily="34" charset="0"/>
                <a:cs typeface="Arial" panose="020B0604020202020204" pitchFamily="34" charset="0"/>
              </a:rPr>
              <a:t> Median is greater than mean so the columns are negatively skewed.</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In the columns Id, </a:t>
            </a:r>
            <a:r>
              <a:rPr lang="en-IN" sz="1600" dirty="0" err="1">
                <a:latin typeface="Arial" panose="020B0604020202020204" pitchFamily="34" charset="0"/>
                <a:cs typeface="Arial" panose="020B0604020202020204" pitchFamily="34" charset="0"/>
              </a:rPr>
              <a:t>MSSubClass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LotFrontage</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LotArea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MasVnrArea</a:t>
            </a:r>
            <a:r>
              <a:rPr lang="en-IN" sz="1600" dirty="0">
                <a:latin typeface="Arial" panose="020B0604020202020204" pitchFamily="34" charset="0"/>
                <a:cs typeface="Arial" panose="020B0604020202020204" pitchFamily="34" charset="0"/>
              </a:rPr>
              <a:t>, BsmtFinSF1, BsmtFinSF2, </a:t>
            </a:r>
            <a:r>
              <a:rPr lang="en-IN" sz="1600" dirty="0" err="1">
                <a:latin typeface="Arial" panose="020B0604020202020204" pitchFamily="34" charset="0"/>
                <a:cs typeface="Arial" panose="020B0604020202020204" pitchFamily="34" charset="0"/>
              </a:rPr>
              <a:t>BsmtUnfSF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TotalBsmtSF</a:t>
            </a:r>
            <a:r>
              <a:rPr lang="en-IN" sz="1600" dirty="0">
                <a:latin typeface="Arial" panose="020B0604020202020204" pitchFamily="34" charset="0"/>
                <a:cs typeface="Arial" panose="020B0604020202020204" pitchFamily="34" charset="0"/>
              </a:rPr>
              <a:t>, 1stFlrSF, 2ndFlrSF, </a:t>
            </a:r>
            <a:r>
              <a:rPr lang="en-IN" sz="1600" dirty="0" err="1">
                <a:latin typeface="Arial" panose="020B0604020202020204" pitchFamily="34" charset="0"/>
                <a:cs typeface="Arial" panose="020B0604020202020204" pitchFamily="34" charset="0"/>
              </a:rPr>
              <a:t>LowQualFinSF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GrLivArea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BsmtHalfBath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BedroomAbvGr</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ToRmsAbvGrd</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WoodDeckSF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OpenPorchSF</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EnclosedPorch</a:t>
            </a:r>
            <a:r>
              <a:rPr lang="en-IN" sz="1600" dirty="0">
                <a:latin typeface="Arial" panose="020B0604020202020204" pitchFamily="34" charset="0"/>
                <a:cs typeface="Arial" panose="020B0604020202020204" pitchFamily="34" charset="0"/>
              </a:rPr>
              <a:t>, 3SsnPorch.</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err="1">
                <a:latin typeface="Arial" panose="020B0604020202020204" pitchFamily="34" charset="0"/>
                <a:cs typeface="Arial" panose="020B0604020202020204" pitchFamily="34" charset="0"/>
              </a:rPr>
              <a:t>ScreenPorch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PoolArea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MiscVal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53915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DATA SOURCES AND THEIR FORMATS</a:t>
            </a:r>
            <a:endParaRPr lang="en-US" sz="3200" dirty="0">
              <a:solidFill>
                <a:srgbClr val="002060"/>
              </a:solidFill>
              <a:latin typeface="Elephant" panose="02020904090505020303" pitchFamily="18" charset="0"/>
              <a:cs typeface="Arial" panose="020B0604020202020204" pitchFamily="34" charset="0"/>
            </a:endParaRPr>
          </a:p>
        </p:txBody>
      </p:sp>
      <p:pic>
        <p:nvPicPr>
          <p:cNvPr id="5" name="Picture 4"/>
          <p:cNvPicPr/>
          <p:nvPr/>
        </p:nvPicPr>
        <p:blipFill rotWithShape="1">
          <a:blip r:embed="rId2"/>
          <a:srcRect l="10162"/>
          <a:stretch/>
        </p:blipFill>
        <p:spPr>
          <a:xfrm>
            <a:off x="689956" y="1286511"/>
            <a:ext cx="4334970" cy="4856594"/>
          </a:xfrm>
          <a:prstGeom prst="rect">
            <a:avLst/>
          </a:prstGeom>
        </p:spPr>
      </p:pic>
      <p:pic>
        <p:nvPicPr>
          <p:cNvPr id="6" name="Picture 5"/>
          <p:cNvPicPr/>
          <p:nvPr/>
        </p:nvPicPr>
        <p:blipFill>
          <a:blip r:embed="rId3"/>
          <a:stretch>
            <a:fillRect/>
          </a:stretch>
        </p:blipFill>
        <p:spPr>
          <a:xfrm>
            <a:off x="4915463" y="1379913"/>
            <a:ext cx="5932705" cy="4596938"/>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31297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373380" y="997527"/>
            <a:ext cx="4813917" cy="4754880"/>
          </a:xfrm>
          <a:prstGeom prst="rect">
            <a:avLst/>
          </a:prstGeom>
        </p:spPr>
      </p:pic>
      <p:pic>
        <p:nvPicPr>
          <p:cNvPr id="8" name="Picture 7"/>
          <p:cNvPicPr/>
          <p:nvPr/>
        </p:nvPicPr>
        <p:blipFill rotWithShape="1">
          <a:blip r:embed="rId3"/>
          <a:srcRect l="12002"/>
          <a:stretch/>
        </p:blipFill>
        <p:spPr>
          <a:xfrm>
            <a:off x="5827222" y="997526"/>
            <a:ext cx="3534463" cy="4330931"/>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93432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DATA PREPROCESSING DONE</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l="10484"/>
          <a:stretch/>
        </p:blipFill>
        <p:spPr>
          <a:xfrm>
            <a:off x="6610814" y="1277838"/>
            <a:ext cx="5130575" cy="4838700"/>
          </a:xfrm>
          <a:prstGeom prst="rect">
            <a:avLst/>
          </a:prstGeom>
        </p:spPr>
      </p:pic>
      <p:pic>
        <p:nvPicPr>
          <p:cNvPr id="9" name="Picture 8"/>
          <p:cNvPicPr/>
          <p:nvPr/>
        </p:nvPicPr>
        <p:blipFill rotWithShape="1">
          <a:blip r:embed="rId3"/>
          <a:srcRect l="12557"/>
          <a:stretch/>
        </p:blipFill>
        <p:spPr>
          <a:xfrm>
            <a:off x="358074" y="3074583"/>
            <a:ext cx="5012353"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02136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820" y="1543735"/>
            <a:ext cx="11311030" cy="1766830"/>
          </a:xfrm>
          <a:prstGeom prst="rect">
            <a:avLst/>
          </a:prstGeom>
        </p:spPr>
        <p:txBody>
          <a:bodyPr wrap="square">
            <a:spAutoFit/>
          </a:bodyPr>
          <a:lstStyle/>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We first done data cleaning. We first looked percentage of values missing in columns then we imputed missing values</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9304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0035"/>
          <a:stretch/>
        </p:blipFill>
        <p:spPr>
          <a:xfrm>
            <a:off x="2177935" y="1022465"/>
            <a:ext cx="7080365" cy="438773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305736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1704"/>
          <a:stretch/>
        </p:blipFill>
        <p:spPr>
          <a:xfrm>
            <a:off x="2502131" y="665018"/>
            <a:ext cx="7838902" cy="5187142"/>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07134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9251"/>
          <a:stretch/>
        </p:blipFill>
        <p:spPr>
          <a:xfrm>
            <a:off x="2128058" y="814647"/>
            <a:ext cx="7339792" cy="5087043"/>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1922095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3306"/>
          <a:stretch/>
        </p:blipFill>
        <p:spPr>
          <a:xfrm>
            <a:off x="2926080" y="656705"/>
            <a:ext cx="6770370" cy="536309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425113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959" y="126457"/>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       		   </a:t>
            </a:r>
            <a:r>
              <a:rPr lang="en-US" sz="4000" b="1" u="sng" dirty="0">
                <a:solidFill>
                  <a:srgbClr val="002060"/>
                </a:solidFill>
                <a:latin typeface="Elephant" panose="02020904090505020303" pitchFamily="18" charset="0"/>
                <a:cs typeface="Arial" panose="020B0604020202020204" pitchFamily="34" charset="0"/>
              </a:rPr>
              <a:t>TABLE 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p>
          <a:p>
            <a:pPr marL="0" indent="0">
              <a:buNone/>
            </a:pPr>
            <a:r>
              <a:rPr lang="en-US" sz="2800" b="1" dirty="0">
                <a:solidFill>
                  <a:srgbClr val="002060"/>
                </a:solidFill>
                <a:latin typeface="Arial" panose="020B0604020202020204" pitchFamily="34" charset="0"/>
                <a:cs typeface="Arial" panose="020B0604020202020204" pitchFamily="34" charset="0"/>
              </a:rPr>
              <a:t>INTRODUCTION</a:t>
            </a:r>
            <a:r>
              <a:rPr lang="en-US" sz="28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BUSINESS PROBLEM FRAMING	</a:t>
            </a:r>
          </a:p>
          <a:p>
            <a:pPr lvl="1"/>
            <a:r>
              <a:rPr lang="en-US" sz="1600" dirty="0">
                <a:latin typeface="Arial" panose="020B0604020202020204" pitchFamily="34" charset="0"/>
                <a:cs typeface="Arial" panose="020B0604020202020204" pitchFamily="34" charset="0"/>
              </a:rPr>
              <a:t>CONCEPTUAL BACKGROUND OF THE DOMAIN PROBLEM	</a:t>
            </a:r>
          </a:p>
          <a:p>
            <a:pPr lvl="1"/>
            <a:r>
              <a:rPr lang="en-US" sz="1600" dirty="0">
                <a:latin typeface="Arial" panose="020B0604020202020204" pitchFamily="34" charset="0"/>
                <a:cs typeface="Arial" panose="020B0604020202020204" pitchFamily="34" charset="0"/>
              </a:rPr>
              <a:t>REVIEW OF LITERATURE	</a:t>
            </a:r>
          </a:p>
          <a:p>
            <a:pPr lvl="1"/>
            <a:r>
              <a:rPr lang="en-US" sz="1600" dirty="0">
                <a:latin typeface="Arial" panose="020B0604020202020204" pitchFamily="34" charset="0"/>
                <a:cs typeface="Arial" panose="020B0604020202020204" pitchFamily="34" charset="0"/>
              </a:rPr>
              <a:t>MOTIVATION FOR THE PROBLEM UNDERTAKEN</a:t>
            </a:r>
            <a:r>
              <a:rPr lang="en-US" sz="1600" b="1" dirty="0">
                <a:latin typeface="Arial" panose="020B0604020202020204" pitchFamily="34" charset="0"/>
                <a:cs typeface="Arial" panose="020B0604020202020204" pitchFamily="34" charset="0"/>
              </a:rPr>
              <a:t>	</a:t>
            </a:r>
          </a:p>
          <a:p>
            <a:pPr marL="457200" lvl="1" indent="0">
              <a:buNone/>
            </a:pPr>
            <a:endParaRPr lang="en-US" sz="1600" b="1" dirty="0">
              <a:latin typeface="Arial" panose="020B0604020202020204" pitchFamily="34" charset="0"/>
              <a:cs typeface="Arial" panose="020B0604020202020204" pitchFamily="34" charset="0"/>
            </a:endParaRPr>
          </a:p>
          <a:p>
            <a:pPr marL="0" indent="0">
              <a:buNone/>
            </a:pPr>
            <a:r>
              <a:rPr lang="en-US" sz="2800" b="1" dirty="0">
                <a:solidFill>
                  <a:srgbClr val="002060"/>
                </a:solidFill>
                <a:latin typeface="Arial" panose="020B0604020202020204" pitchFamily="34" charset="0"/>
                <a:cs typeface="Arial" panose="020B0604020202020204" pitchFamily="34" charset="0"/>
              </a:rPr>
              <a:t>ANALYTICAL PROBLEM FRAMING</a:t>
            </a:r>
            <a:r>
              <a:rPr lang="en-US" sz="2800" dirty="0">
                <a:solidFill>
                  <a:srgbClr val="002060"/>
                </a:solidFill>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MATHEMATICAL/ ANALYTICAL MODELING OF THE PROBLEM	</a:t>
            </a:r>
          </a:p>
          <a:p>
            <a:pPr lvl="1"/>
            <a:r>
              <a:rPr lang="en-US" sz="1600" dirty="0">
                <a:latin typeface="Arial" panose="020B0604020202020204" pitchFamily="34" charset="0"/>
                <a:cs typeface="Arial" panose="020B0604020202020204" pitchFamily="34" charset="0"/>
              </a:rPr>
              <a:t>DATA SOURCES AND THEIR FORMATS	</a:t>
            </a:r>
          </a:p>
          <a:p>
            <a:pPr lvl="1"/>
            <a:r>
              <a:rPr lang="en-US" sz="1600" dirty="0">
                <a:latin typeface="Arial" panose="020B0604020202020204" pitchFamily="34" charset="0"/>
                <a:cs typeface="Arial" panose="020B0604020202020204" pitchFamily="34" charset="0"/>
              </a:rPr>
              <a:t>DATA PREPROCESSING DONE	</a:t>
            </a:r>
          </a:p>
          <a:p>
            <a:pPr lvl="1"/>
            <a:r>
              <a:rPr lang="en-US" sz="1600" dirty="0">
                <a:latin typeface="Arial" panose="020B0604020202020204" pitchFamily="34" charset="0"/>
                <a:cs typeface="Arial" panose="020B0604020202020204" pitchFamily="34" charset="0"/>
              </a:rPr>
              <a:t>DATA INPUTS- LOGIC- OUTPUT RELATIONSHIPS	</a:t>
            </a:r>
          </a:p>
          <a:p>
            <a:pPr lvl="1"/>
            <a:r>
              <a:rPr lang="en-US" sz="1600"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7125"/>
          <a:stretch/>
        </p:blipFill>
        <p:spPr>
          <a:xfrm>
            <a:off x="906087" y="1221971"/>
            <a:ext cx="4713662" cy="4150129"/>
          </a:xfrm>
          <a:prstGeom prst="rect">
            <a:avLst/>
          </a:prstGeom>
        </p:spPr>
      </p:pic>
      <p:pic>
        <p:nvPicPr>
          <p:cNvPr id="6" name="Picture 5"/>
          <p:cNvPicPr/>
          <p:nvPr/>
        </p:nvPicPr>
        <p:blipFill rotWithShape="1">
          <a:blip r:embed="rId3"/>
          <a:srcRect l="15584"/>
          <a:stretch/>
        </p:blipFill>
        <p:spPr>
          <a:xfrm>
            <a:off x="6733309" y="1504950"/>
            <a:ext cx="4838296"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640699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4434" y="1505635"/>
            <a:ext cx="9788285" cy="338554"/>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Then we checked the correlation with the help of </a:t>
            </a:r>
            <a:r>
              <a:rPr lang="en-IN" sz="1600" dirty="0" err="1">
                <a:latin typeface="Arial" panose="020B0604020202020204" pitchFamily="34" charset="0"/>
                <a:cs typeface="Arial" panose="020B0604020202020204" pitchFamily="34" charset="0"/>
              </a:rPr>
              <a:t>heatmap</a:t>
            </a:r>
            <a:r>
              <a:rPr lang="en-IN"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21</a:t>
            </a:fld>
            <a:endParaRPr lang="en-US"/>
          </a:p>
        </p:txBody>
      </p:sp>
      <p:pic>
        <p:nvPicPr>
          <p:cNvPr id="4" name="Picture 3"/>
          <p:cNvPicPr>
            <a:picLocks noChangeAspect="1"/>
          </p:cNvPicPr>
          <p:nvPr/>
        </p:nvPicPr>
        <p:blipFill rotWithShape="1">
          <a:blip r:embed="rId2"/>
          <a:srcRect l="13601"/>
          <a:stretch/>
        </p:blipFill>
        <p:spPr>
          <a:xfrm>
            <a:off x="1180406" y="2238375"/>
            <a:ext cx="4559159" cy="1427538"/>
          </a:xfrm>
          <a:prstGeom prst="rect">
            <a:avLst/>
          </a:prstGeom>
        </p:spPr>
      </p:pic>
    </p:spTree>
    <p:extLst>
      <p:ext uri="{BB962C8B-B14F-4D97-AF65-F5344CB8AC3E}">
        <p14:creationId xmlns:p14="http://schemas.microsoft.com/office/powerpoint/2010/main" val="163417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22</a:t>
            </a:fld>
            <a:endParaRPr lang="en-US"/>
          </a:p>
        </p:txBody>
      </p:sp>
      <p:pic>
        <p:nvPicPr>
          <p:cNvPr id="3" name="Picture 2"/>
          <p:cNvPicPr>
            <a:picLocks noChangeAspect="1"/>
          </p:cNvPicPr>
          <p:nvPr/>
        </p:nvPicPr>
        <p:blipFill>
          <a:blip r:embed="rId2"/>
          <a:stretch>
            <a:fillRect/>
          </a:stretch>
        </p:blipFill>
        <p:spPr>
          <a:xfrm>
            <a:off x="1018288" y="290734"/>
            <a:ext cx="7572375" cy="6509077"/>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DATA PREPROCESSING DONE</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544434" y="1505635"/>
            <a:ext cx="10352165" cy="2554545"/>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While checking the </a:t>
            </a:r>
            <a:r>
              <a:rPr lang="en-IN" sz="1600" dirty="0" err="1">
                <a:latin typeface="Arial" panose="020B0604020202020204" pitchFamily="34" charset="0"/>
                <a:cs typeface="Arial" panose="020B0604020202020204" pitchFamily="34" charset="0"/>
              </a:rPr>
              <a:t>heatmap</a:t>
            </a:r>
            <a:r>
              <a:rPr lang="en-IN" sz="1600" dirty="0">
                <a:latin typeface="Arial" panose="020B0604020202020204" pitchFamily="34" charset="0"/>
                <a:cs typeface="Arial" panose="020B0604020202020204" pitchFamily="34" charset="0"/>
              </a:rPr>
              <a:t> of correlation we observed that:</a:t>
            </a:r>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is highly positively correlated with the columns </a:t>
            </a:r>
            <a:r>
              <a:rPr lang="en-IN" sz="1600" dirty="0" err="1">
                <a:latin typeface="Arial" panose="020B0604020202020204" pitchFamily="34" charset="0"/>
                <a:cs typeface="Arial" panose="020B0604020202020204" pitchFamily="34" charset="0"/>
              </a:rPr>
              <a:t>OverallQual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YearBuilt</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YearRemodAdd</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TotalBsmtSF</a:t>
            </a:r>
            <a:r>
              <a:rPr lang="en-IN" sz="1600" dirty="0">
                <a:latin typeface="Arial" panose="020B0604020202020204" pitchFamily="34" charset="0"/>
                <a:cs typeface="Arial" panose="020B0604020202020204" pitchFamily="34" charset="0"/>
              </a:rPr>
              <a:t>, 1stFlrSF, </a:t>
            </a:r>
            <a:r>
              <a:rPr lang="en-IN" sz="1600" dirty="0" err="1">
                <a:latin typeface="Arial" panose="020B0604020202020204" pitchFamily="34" charset="0"/>
                <a:cs typeface="Arial" panose="020B0604020202020204" pitchFamily="34" charset="0"/>
              </a:rPr>
              <a:t>GrLivArea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FullBath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TotRmsAbvGrd</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GarageCars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GarageArea</a:t>
            </a:r>
            <a:r>
              <a:rPr lang="en-IN" sz="1600" dirty="0">
                <a:latin typeface="Arial" panose="020B0604020202020204" pitchFamily="34" charset="0"/>
                <a:cs typeface="Arial" panose="020B0604020202020204" pitchFamily="34" charset="0"/>
              </a:rPr>
              <a:t>.</a:t>
            </a:r>
          </a:p>
          <a:p>
            <a:pPr lvl="0"/>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is negatively correlated with </a:t>
            </a:r>
            <a:r>
              <a:rPr lang="en-IN" sz="1600" dirty="0" err="1">
                <a:latin typeface="Arial" panose="020B0604020202020204" pitchFamily="34" charset="0"/>
                <a:cs typeface="Arial" panose="020B0604020202020204" pitchFamily="34" charset="0"/>
              </a:rPr>
              <a:t>OverallCond</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KitchenAbvGr</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Encloseporch</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YrSold</a:t>
            </a:r>
            <a:r>
              <a:rPr lang="en-IN" sz="1600" dirty="0">
                <a:latin typeface="Arial" panose="020B0604020202020204" pitchFamily="34" charset="0"/>
                <a:cs typeface="Arial" panose="020B0604020202020204" pitchFamily="34" charset="0"/>
              </a:rPr>
              <a:t>.</a:t>
            </a:r>
          </a:p>
          <a:p>
            <a:pPr lvl="0"/>
            <a:endParaRPr lang="en-US" sz="16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We observe multicollinearity in between columns so we will be using Principal Component Analysis(PCA).</a:t>
            </a:r>
          </a:p>
          <a:p>
            <a:pPr lvl="0"/>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42173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87952" y="506867"/>
            <a:ext cx="120160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DATA INPUTS- LOGIC- OUTPUT RELATIONSHIPS</a:t>
            </a:r>
            <a:endParaRPr lang="en-US" sz="3200" dirty="0">
              <a:solidFill>
                <a:srgbClr val="002060"/>
              </a:solidFill>
              <a:latin typeface="Elephant" panose="020209040905050203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77843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356428" y="320258"/>
            <a:ext cx="116804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HARDWARE AND SOFTWARE REQUIREMENTS AND TOOLS USED</a:t>
            </a:r>
            <a:endParaRPr lang="en-US" sz="3200" dirty="0">
              <a:solidFill>
                <a:srgbClr val="002060"/>
              </a:solidFill>
              <a:latin typeface="Elephant" panose="020209040905050203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25</a:t>
            </a:fld>
            <a:endParaRPr lang="en-US"/>
          </a:p>
        </p:txBody>
      </p:sp>
      <p:sp>
        <p:nvSpPr>
          <p:cNvPr id="2" name="TextBox 1"/>
          <p:cNvSpPr txBox="1"/>
          <p:nvPr/>
        </p:nvSpPr>
        <p:spPr>
          <a:xfrm>
            <a:off x="758943" y="1897322"/>
            <a:ext cx="8193863" cy="1446550"/>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Jupyter Notebook (Anaconda 3) – Python 3.7.3</a:t>
            </a:r>
          </a:p>
          <a:p>
            <a:r>
              <a:rPr lang="en-IN" sz="16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LIBRARIES :</a:t>
            </a:r>
            <a:endParaRPr lang="en-US" sz="3200" dirty="0">
              <a:solidFill>
                <a:srgbClr val="002060"/>
              </a:solidFill>
              <a:latin typeface="Elephant" panose="02020904090505020303" pitchFamily="18" charset="0"/>
              <a:cs typeface="Arial" panose="020B0604020202020204" pitchFamily="34" charset="0"/>
            </a:endParaRPr>
          </a:p>
        </p:txBody>
      </p:sp>
      <p:pic>
        <p:nvPicPr>
          <p:cNvPr id="4" name="Picture 3"/>
          <p:cNvPicPr/>
          <p:nvPr/>
        </p:nvPicPr>
        <p:blipFill rotWithShape="1">
          <a:blip r:embed="rId2"/>
          <a:srcRect l="11829"/>
          <a:stretch/>
        </p:blipFill>
        <p:spPr>
          <a:xfrm>
            <a:off x="2086495" y="1232323"/>
            <a:ext cx="5650921"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3789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018261"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MODEL TRAINNING </a:t>
            </a:r>
            <a:endParaRPr lang="en-US" sz="3200" dirty="0">
              <a:solidFill>
                <a:srgbClr val="002060"/>
              </a:solidFill>
              <a:latin typeface="Elephant" panose="02020904090505020303" pitchFamily="18" charset="0"/>
              <a:cs typeface="Arial" panose="020B0604020202020204" pitchFamily="34" charset="0"/>
            </a:endParaRPr>
          </a:p>
        </p:txBody>
      </p:sp>
      <p:pic>
        <p:nvPicPr>
          <p:cNvPr id="5" name="Picture 4"/>
          <p:cNvPicPr/>
          <p:nvPr/>
        </p:nvPicPr>
        <p:blipFill rotWithShape="1">
          <a:blip r:embed="rId2"/>
          <a:srcRect l="12532" t="-866" r="-870" b="866"/>
          <a:stretch/>
        </p:blipFill>
        <p:spPr>
          <a:xfrm>
            <a:off x="1221971" y="1217535"/>
            <a:ext cx="5063086"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745143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985009" y="32898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PCA</a:t>
            </a:r>
            <a:endParaRPr lang="en-US" sz="3200" dirty="0">
              <a:solidFill>
                <a:srgbClr val="002060"/>
              </a:solidFill>
              <a:latin typeface="Elephant" panose="02020904090505020303" pitchFamily="18" charset="0"/>
              <a:cs typeface="Arial" panose="020B0604020202020204" pitchFamily="34" charset="0"/>
            </a:endParaRPr>
          </a:p>
        </p:txBody>
      </p:sp>
      <p:pic>
        <p:nvPicPr>
          <p:cNvPr id="4" name="Picture 3"/>
          <p:cNvPicPr/>
          <p:nvPr/>
        </p:nvPicPr>
        <p:blipFill rotWithShape="1">
          <a:blip r:embed="rId2"/>
          <a:srcRect l="13974"/>
          <a:stretch/>
        </p:blipFill>
        <p:spPr>
          <a:xfrm>
            <a:off x="1163782" y="1325879"/>
            <a:ext cx="4932217" cy="4376651"/>
          </a:xfrm>
          <a:prstGeom prst="rect">
            <a:avLst/>
          </a:prstGeom>
        </p:spPr>
      </p:pic>
      <p:pic>
        <p:nvPicPr>
          <p:cNvPr id="6" name="Picture 5"/>
          <p:cNvPicPr/>
          <p:nvPr/>
        </p:nvPicPr>
        <p:blipFill rotWithShape="1">
          <a:blip r:embed="rId3"/>
          <a:srcRect l="13898"/>
          <a:stretch/>
        </p:blipFill>
        <p:spPr>
          <a:xfrm>
            <a:off x="6310226" y="1411083"/>
            <a:ext cx="4932217" cy="4206241"/>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023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2528"/>
          <a:stretch/>
        </p:blipFill>
        <p:spPr>
          <a:xfrm>
            <a:off x="2377440" y="706583"/>
            <a:ext cx="5012891" cy="5361708"/>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51499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457200" lvl="1" indent="0">
              <a:buNone/>
            </a:pPr>
            <a:endParaRPr lang="en-US" sz="1600" b="1" dirty="0">
              <a:latin typeface="Arial" panose="020B0604020202020204" pitchFamily="34" charset="0"/>
              <a:cs typeface="Arial" panose="020B0604020202020204" pitchFamily="34" charset="0"/>
            </a:endParaRPr>
          </a:p>
          <a:p>
            <a:pPr marL="0" indent="0">
              <a:buNone/>
            </a:pPr>
            <a:r>
              <a:rPr lang="en-US" sz="2800" b="1" dirty="0">
                <a:solidFill>
                  <a:srgbClr val="002060"/>
                </a:solidFill>
                <a:latin typeface="Arial" panose="020B0604020202020204" pitchFamily="34" charset="0"/>
                <a:cs typeface="Arial" panose="020B0604020202020204" pitchFamily="34" charset="0"/>
              </a:rPr>
              <a:t>MODELS DEVELOPMENT AND EVALUATION</a:t>
            </a:r>
            <a:endParaRPr lang="en-US" sz="2800" b="1"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IDENTIFICATION OF POSSIBLE PROBLEM-SOLVING APPROACHES (METHODS)	</a:t>
            </a:r>
          </a:p>
          <a:p>
            <a:pPr lvl="1"/>
            <a:r>
              <a:rPr lang="en-US" sz="1600" dirty="0">
                <a:latin typeface="Arial" panose="020B0604020202020204" pitchFamily="34" charset="0"/>
                <a:cs typeface="Arial" panose="020B0604020202020204" pitchFamily="34" charset="0"/>
              </a:rPr>
              <a:t>TESTING OF IDENTIFIED APPROACHES (ALGORITHMS)	</a:t>
            </a:r>
          </a:p>
          <a:p>
            <a:pPr lvl="1"/>
            <a:r>
              <a:rPr lang="en-US" sz="1600" dirty="0">
                <a:latin typeface="Arial" panose="020B0604020202020204" pitchFamily="34" charset="0"/>
                <a:cs typeface="Arial" panose="020B0604020202020204" pitchFamily="34" charset="0"/>
              </a:rPr>
              <a:t>RUN AND EVALUATE SELECTED MODELS	</a:t>
            </a:r>
          </a:p>
          <a:p>
            <a:pPr lvl="1"/>
            <a:r>
              <a:rPr lang="en-US" sz="1600" dirty="0">
                <a:latin typeface="Arial" panose="020B0604020202020204" pitchFamily="34" charset="0"/>
                <a:cs typeface="Arial" panose="020B0604020202020204" pitchFamily="34" charset="0"/>
              </a:rPr>
              <a:t>KEY METRICS FOR SUCCESS IN SOLVING PROBLEM UNDER CONSIDERATION	</a:t>
            </a:r>
          </a:p>
          <a:p>
            <a:pPr lvl="1"/>
            <a:r>
              <a:rPr lang="en-US" sz="1600" dirty="0">
                <a:latin typeface="Arial" panose="020B0604020202020204" pitchFamily="34" charset="0"/>
                <a:cs typeface="Arial" panose="020B0604020202020204" pitchFamily="34" charset="0"/>
              </a:rPr>
              <a:t>VISUALIZATIONS</a:t>
            </a:r>
          </a:p>
          <a:p>
            <a:pPr lvl="1"/>
            <a:r>
              <a:rPr lang="en-US" sz="1600" dirty="0">
                <a:latin typeface="Arial" panose="020B0604020202020204" pitchFamily="34" charset="0"/>
                <a:cs typeface="Arial" panose="020B0604020202020204" pitchFamily="34" charset="0"/>
              </a:rPr>
              <a:t>INTERPRETATION OF THE RESULTS</a:t>
            </a:r>
            <a:r>
              <a:rPr lang="en-US" sz="1600" b="1" dirty="0">
                <a:latin typeface="Arial" panose="020B0604020202020204" pitchFamily="34" charset="0"/>
                <a:cs typeface="Arial" panose="020B0604020202020204" pitchFamily="34" charset="0"/>
              </a:rPr>
              <a:t>	</a:t>
            </a:r>
          </a:p>
          <a:p>
            <a:pPr marL="457200" lvl="1" indent="0">
              <a:buNone/>
            </a:pPr>
            <a:endParaRPr lang="en-US" sz="1600" b="1" dirty="0">
              <a:latin typeface="Arial" panose="020B0604020202020204" pitchFamily="34" charset="0"/>
              <a:cs typeface="Arial" panose="020B0604020202020204" pitchFamily="34" charset="0"/>
            </a:endParaRPr>
          </a:p>
          <a:p>
            <a:pPr marL="0" indent="0">
              <a:buNone/>
            </a:pPr>
            <a:r>
              <a:rPr lang="en-US" sz="2800" b="1" dirty="0">
                <a:solidFill>
                  <a:srgbClr val="002060"/>
                </a:solidFill>
                <a:latin typeface="Arial" panose="020B0604020202020204" pitchFamily="34" charset="0"/>
                <a:cs typeface="Arial" panose="020B0604020202020204" pitchFamily="34" charset="0"/>
              </a:rPr>
              <a:t>CONCLUSION</a:t>
            </a:r>
            <a:endParaRPr lang="en-US" sz="2800" b="1"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KEY FINDINGS AND CONCLUSIONS OF THE STUDY	</a:t>
            </a:r>
          </a:p>
          <a:p>
            <a:pPr lvl="1"/>
            <a:r>
              <a:rPr lang="en-US" sz="1600" dirty="0">
                <a:latin typeface="Arial" panose="020B0604020202020204" pitchFamily="34" charset="0"/>
                <a:cs typeface="Arial" panose="020B0604020202020204" pitchFamily="34" charset="0"/>
              </a:rPr>
              <a:t>LEARNING OUTCOMES OF THE STUDY IN RESPECT OF DATA SCIENCE	</a:t>
            </a:r>
          </a:p>
          <a:p>
            <a:pPr lvl="1"/>
            <a:r>
              <a:rPr lang="en-US" sz="1600" dirty="0">
                <a:latin typeface="Arial" panose="020B0604020202020204" pitchFamily="34" charset="0"/>
                <a:cs typeface="Arial" panose="020B0604020202020204" pitchFamily="34" charset="0"/>
              </a:rPr>
              <a:t>LIMITATIONS OF THIS WORK AND SCOPE FOR FUTURE WORK</a:t>
            </a:r>
            <a:endParaRPr lang="en-US" sz="28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0116"/>
            <a:ext cx="11612880" cy="3785652"/>
          </a:xfrm>
          <a:prstGeom prst="rect">
            <a:avLst/>
          </a:prstGeom>
        </p:spPr>
        <p:txBody>
          <a:bodyPr wrap="square">
            <a:spAutoFit/>
          </a:bodyPr>
          <a:lstStyle/>
          <a:p>
            <a:pPr algn="ctr"/>
            <a:r>
              <a:rPr lang="en-IN" sz="6000" dirty="0">
                <a:solidFill>
                  <a:srgbClr val="002060"/>
                </a:solidFill>
                <a:latin typeface="Elephant" panose="02020904090505020303" pitchFamily="18" charset="0"/>
                <a:cs typeface="Arial" panose="020B0604020202020204" pitchFamily="34" charset="0"/>
              </a:rPr>
              <a:t>MODELS  DEVELOPMENT</a:t>
            </a:r>
          </a:p>
          <a:p>
            <a:pPr algn="ctr"/>
            <a:r>
              <a:rPr lang="en-IN" sz="6000" dirty="0">
                <a:solidFill>
                  <a:srgbClr val="002060"/>
                </a:solidFill>
                <a:latin typeface="Elephant" panose="02020904090505020303" pitchFamily="18" charset="0"/>
                <a:cs typeface="Arial" panose="020B0604020202020204" pitchFamily="34" charset="0"/>
              </a:rPr>
              <a:t> AND</a:t>
            </a:r>
          </a:p>
          <a:p>
            <a:pPr algn="ctr"/>
            <a:r>
              <a:rPr lang="en-IN" sz="6000" dirty="0">
                <a:solidFill>
                  <a:srgbClr val="002060"/>
                </a:solidFill>
                <a:latin typeface="Elephant" panose="02020904090505020303" pitchFamily="18" charset="0"/>
                <a:cs typeface="Arial" panose="020B0604020202020204" pitchFamily="34" charset="0"/>
              </a:rPr>
              <a:t> EVALUATION</a:t>
            </a:r>
            <a:endParaRPr lang="en-US" sz="6000" dirty="0">
              <a:solidFill>
                <a:srgbClr val="002060"/>
              </a:solidFill>
              <a:latin typeface="Elephant" panose="020209040905050203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15376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080936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IDENTIFICATION OF POSSIBLE PROBLEM-SOLVING APPROACHES (METHODS)</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544434" y="1791385"/>
            <a:ext cx="10352165" cy="3539430"/>
          </a:xfrm>
          <a:prstGeom prst="rect">
            <a:avLst/>
          </a:prstGeom>
        </p:spPr>
        <p:txBody>
          <a:bodyPr wrap="square">
            <a:spAutoFit/>
          </a:bodyPr>
          <a:lstStyle/>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We observed skewness in data so we tried to remove the skewness through treating outliers with </a:t>
            </a:r>
            <a:r>
              <a:rPr lang="en-IN" sz="1600" dirty="0" err="1">
                <a:latin typeface="Arial" panose="020B0604020202020204" pitchFamily="34" charset="0"/>
                <a:cs typeface="Arial" panose="020B0604020202020204" pitchFamily="34" charset="0"/>
              </a:rPr>
              <a:t>Winsorization</a:t>
            </a:r>
            <a:r>
              <a:rPr lang="en-IN" sz="1600" dirty="0">
                <a:latin typeface="Arial" panose="020B0604020202020204" pitchFamily="34" charset="0"/>
                <a:cs typeface="Arial" panose="020B0604020202020204" pitchFamily="34" charset="0"/>
              </a:rPr>
              <a:t> technique.</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 data was improper scaled so we scaled the feature variables on a single scale using </a:t>
            </a:r>
            <a:r>
              <a:rPr lang="en-IN" sz="1600" dirty="0" err="1">
                <a:latin typeface="Arial" panose="020B0604020202020204" pitchFamily="34" charset="0"/>
                <a:cs typeface="Arial" panose="020B0604020202020204" pitchFamily="34" charset="0"/>
              </a:rPr>
              <a:t>sklearn’s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StandardScaler</a:t>
            </a:r>
            <a:r>
              <a:rPr lang="en-IN" sz="1600" dirty="0">
                <a:latin typeface="Arial" panose="020B0604020202020204" pitchFamily="34" charset="0"/>
                <a:cs typeface="Arial" panose="020B0604020202020204" pitchFamily="34" charset="0"/>
              </a:rPr>
              <a:t> package.</a:t>
            </a:r>
          </a:p>
          <a:p>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p>
          <a:p>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72458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164756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TESTING OF IDENTIFIED APPROACHES (ALGORITHMS)</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544435" y="1595706"/>
            <a:ext cx="11647565" cy="2800767"/>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The algorithms we used for the training and testing are as follows:-</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Linear Regression</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Lasso</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Ridge</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Elastic Net</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SVR</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err="1">
                <a:latin typeface="Arial" panose="020B0604020202020204" pitchFamily="34" charset="0"/>
                <a:cs typeface="Arial" panose="020B0604020202020204" pitchFamily="34" charset="0"/>
              </a:rPr>
              <a:t>KNeighbors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Regressor</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Decision Tree </a:t>
            </a:r>
            <a:r>
              <a:rPr lang="en-IN" sz="1600" dirty="0" err="1">
                <a:latin typeface="Arial" panose="020B0604020202020204" pitchFamily="34" charset="0"/>
                <a:cs typeface="Arial" panose="020B0604020202020204" pitchFamily="34" charset="0"/>
              </a:rPr>
              <a:t>Regressor</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Random Forest </a:t>
            </a:r>
            <a:r>
              <a:rPr lang="en-IN" sz="1600" dirty="0" err="1">
                <a:latin typeface="Arial" panose="020B0604020202020204" pitchFamily="34" charset="0"/>
                <a:cs typeface="Arial" panose="020B0604020202020204" pitchFamily="34" charset="0"/>
              </a:rPr>
              <a:t>Regressor</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Ada Boost </a:t>
            </a:r>
            <a:r>
              <a:rPr lang="en-IN" sz="1600" dirty="0" err="1">
                <a:latin typeface="Arial" panose="020B0604020202020204" pitchFamily="34" charset="0"/>
                <a:cs typeface="Arial" panose="020B0604020202020204" pitchFamily="34" charset="0"/>
              </a:rPr>
              <a:t>Regressor</a:t>
            </a:r>
            <a:endParaRPr lang="en-US" sz="16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Gradient Boosting </a:t>
            </a:r>
            <a:r>
              <a:rPr lang="en-IN" sz="1600" dirty="0" err="1">
                <a:latin typeface="Arial" panose="020B0604020202020204" pitchFamily="34" charset="0"/>
                <a:cs typeface="Arial" panose="020B0604020202020204" pitchFamily="34" charset="0"/>
              </a:rPr>
              <a:t>Regressor</a:t>
            </a:r>
            <a:endParaRPr lang="en-US"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55598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16475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RUN AND EVALUATE SELECTED MODELS</a:t>
            </a:r>
            <a:endParaRPr lang="en-US" sz="3200" dirty="0">
              <a:solidFill>
                <a:srgbClr val="002060"/>
              </a:solidFill>
              <a:latin typeface="Elephant" panose="02020904090505020303" pitchFamily="18" charset="0"/>
              <a:cs typeface="Arial" panose="020B0604020202020204" pitchFamily="34" charset="0"/>
            </a:endParaRPr>
          </a:p>
        </p:txBody>
      </p:sp>
      <p:pic>
        <p:nvPicPr>
          <p:cNvPr id="4" name="Picture 3"/>
          <p:cNvPicPr/>
          <p:nvPr/>
        </p:nvPicPr>
        <p:blipFill rotWithShape="1">
          <a:blip r:embed="rId2"/>
          <a:srcRect l="11748"/>
          <a:stretch/>
        </p:blipFill>
        <p:spPr>
          <a:xfrm>
            <a:off x="673330" y="1149832"/>
            <a:ext cx="5058179" cy="4887884"/>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33</a:t>
            </a:fld>
            <a:endParaRPr lang="en-US"/>
          </a:p>
        </p:txBody>
      </p:sp>
      <p:pic>
        <p:nvPicPr>
          <p:cNvPr id="6" name="Picture 5">
            <a:extLst>
              <a:ext uri="{FF2B5EF4-FFF2-40B4-BE49-F238E27FC236}">
                <a16:creationId xmlns:a16="http://schemas.microsoft.com/office/drawing/2014/main" id="{D02A776C-4A7E-5B42-4207-904621E4A820}"/>
              </a:ext>
            </a:extLst>
          </p:cNvPr>
          <p:cNvPicPr>
            <a:picLocks noChangeAspect="1"/>
          </p:cNvPicPr>
          <p:nvPr/>
        </p:nvPicPr>
        <p:blipFill>
          <a:blip r:embed="rId3"/>
          <a:stretch>
            <a:fillRect/>
          </a:stretch>
        </p:blipFill>
        <p:spPr>
          <a:xfrm>
            <a:off x="5731510" y="1320691"/>
            <a:ext cx="4699242" cy="4825091"/>
          </a:xfrm>
          <a:prstGeom prst="rect">
            <a:avLst/>
          </a:prstGeom>
        </p:spPr>
      </p:pic>
    </p:spTree>
    <p:extLst>
      <p:ext uri="{BB962C8B-B14F-4D97-AF65-F5344CB8AC3E}">
        <p14:creationId xmlns:p14="http://schemas.microsoft.com/office/powerpoint/2010/main" val="3715735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330EA680-D336-4FF7-8B7A-9848BB0A1C32}" type="slidenum">
              <a:rPr lang="en-US" smtClean="0"/>
              <a:t>34</a:t>
            </a:fld>
            <a:endParaRPr lang="en-US"/>
          </a:p>
        </p:txBody>
      </p:sp>
      <p:pic>
        <p:nvPicPr>
          <p:cNvPr id="4" name="Picture 3">
            <a:extLst>
              <a:ext uri="{FF2B5EF4-FFF2-40B4-BE49-F238E27FC236}">
                <a16:creationId xmlns:a16="http://schemas.microsoft.com/office/drawing/2014/main" id="{1C99C1B0-B4C0-1CF2-2B13-00C7263477E1}"/>
              </a:ext>
            </a:extLst>
          </p:cNvPr>
          <p:cNvPicPr>
            <a:picLocks noChangeAspect="1"/>
          </p:cNvPicPr>
          <p:nvPr/>
        </p:nvPicPr>
        <p:blipFill>
          <a:blip r:embed="rId2"/>
          <a:stretch>
            <a:fillRect/>
          </a:stretch>
        </p:blipFill>
        <p:spPr>
          <a:xfrm>
            <a:off x="920053" y="1014153"/>
            <a:ext cx="4699242" cy="5153891"/>
          </a:xfrm>
          <a:prstGeom prst="rect">
            <a:avLst/>
          </a:prstGeom>
        </p:spPr>
      </p:pic>
      <p:pic>
        <p:nvPicPr>
          <p:cNvPr id="8" name="Picture 7">
            <a:extLst>
              <a:ext uri="{FF2B5EF4-FFF2-40B4-BE49-F238E27FC236}">
                <a16:creationId xmlns:a16="http://schemas.microsoft.com/office/drawing/2014/main" id="{CFECCA58-3A18-8732-7E7F-77A73E2A31C6}"/>
              </a:ext>
            </a:extLst>
          </p:cNvPr>
          <p:cNvPicPr>
            <a:picLocks noChangeAspect="1"/>
          </p:cNvPicPr>
          <p:nvPr/>
        </p:nvPicPr>
        <p:blipFill>
          <a:blip r:embed="rId3"/>
          <a:stretch>
            <a:fillRect/>
          </a:stretch>
        </p:blipFill>
        <p:spPr>
          <a:xfrm>
            <a:off x="5300318" y="1014152"/>
            <a:ext cx="4896102" cy="5153891"/>
          </a:xfrm>
          <a:prstGeom prst="rect">
            <a:avLst/>
          </a:prstGeom>
        </p:spPr>
      </p:pic>
    </p:spTree>
    <p:extLst>
      <p:ext uri="{BB962C8B-B14F-4D97-AF65-F5344CB8AC3E}">
        <p14:creationId xmlns:p14="http://schemas.microsoft.com/office/powerpoint/2010/main" val="178953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330EA680-D336-4FF7-8B7A-9848BB0A1C32}" type="slidenum">
              <a:rPr lang="en-US" smtClean="0"/>
              <a:t>35</a:t>
            </a:fld>
            <a:endParaRPr lang="en-US"/>
          </a:p>
        </p:txBody>
      </p:sp>
      <p:pic>
        <p:nvPicPr>
          <p:cNvPr id="7" name="Picture 6">
            <a:extLst>
              <a:ext uri="{FF2B5EF4-FFF2-40B4-BE49-F238E27FC236}">
                <a16:creationId xmlns:a16="http://schemas.microsoft.com/office/drawing/2014/main" id="{83B7F639-557A-F7EA-D24D-7CC142C86E8E}"/>
              </a:ext>
            </a:extLst>
          </p:cNvPr>
          <p:cNvPicPr>
            <a:picLocks noChangeAspect="1"/>
          </p:cNvPicPr>
          <p:nvPr/>
        </p:nvPicPr>
        <p:blipFill>
          <a:blip r:embed="rId2"/>
          <a:stretch>
            <a:fillRect/>
          </a:stretch>
        </p:blipFill>
        <p:spPr>
          <a:xfrm>
            <a:off x="944636" y="1399898"/>
            <a:ext cx="4965955" cy="1797142"/>
          </a:xfrm>
          <a:prstGeom prst="rect">
            <a:avLst/>
          </a:prstGeom>
        </p:spPr>
      </p:pic>
    </p:spTree>
    <p:extLst>
      <p:ext uri="{BB962C8B-B14F-4D97-AF65-F5344CB8AC3E}">
        <p14:creationId xmlns:p14="http://schemas.microsoft.com/office/powerpoint/2010/main" val="3080741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0828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KEY METRICS FOR SUCCESS IN SOLVING PROBLEM UNDER CONSIDERATION</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544435" y="1817791"/>
            <a:ext cx="10629900" cy="785343"/>
          </a:xfrm>
          <a:prstGeom prst="rect">
            <a:avLst/>
          </a:prstGeom>
        </p:spPr>
        <p:txBody>
          <a:bodyPr wrap="square">
            <a:spAutoFit/>
          </a:bodyPr>
          <a:lstStyle/>
          <a:p>
            <a:pPr>
              <a:lnSpc>
                <a:spcPct val="150000"/>
              </a:lnSpc>
            </a:pPr>
            <a:r>
              <a:rPr lang="en-IN" sz="1600" dirty="0">
                <a:latin typeface="Arial" panose="020B0604020202020204" pitchFamily="34" charset="0"/>
                <a:cs typeface="Arial" panose="020B0604020202020204" pitchFamily="34" charset="0"/>
              </a:rPr>
              <a:t>We used the metric Root Mean Squared Error by selecting the Ridge </a:t>
            </a:r>
            <a:r>
              <a:rPr lang="en-IN" sz="1600" dirty="0" err="1">
                <a:latin typeface="Arial" panose="020B0604020202020204" pitchFamily="34" charset="0"/>
                <a:cs typeface="Arial" panose="020B0604020202020204" pitchFamily="34" charset="0"/>
              </a:rPr>
              <a:t>Regressor</a:t>
            </a:r>
            <a:r>
              <a:rPr lang="en-IN" sz="1600" dirty="0">
                <a:latin typeface="Arial" panose="020B0604020202020204" pitchFamily="34" charset="0"/>
                <a:cs typeface="Arial" panose="020B0604020202020204" pitchFamily="34" charset="0"/>
              </a:rPr>
              <a:t> model which was giving us best(minimum) RMSE score.</a:t>
            </a:r>
            <a:endParaRPr lang="en-US" sz="16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3397741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1018260"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VISUALIZATIONS</a:t>
            </a:r>
            <a:endParaRPr lang="en-US" sz="3200" dirty="0">
              <a:solidFill>
                <a:srgbClr val="002060"/>
              </a:solidFill>
              <a:latin typeface="Elephant" panose="02020904090505020303" pitchFamily="18" charset="0"/>
              <a:cs typeface="Arial" panose="020B0604020202020204" pitchFamily="34" charset="0"/>
            </a:endParaRPr>
          </a:p>
        </p:txBody>
      </p:sp>
      <p:pic>
        <p:nvPicPr>
          <p:cNvPr id="6" name="Picture 5"/>
          <p:cNvPicPr/>
          <p:nvPr/>
        </p:nvPicPr>
        <p:blipFill rotWithShape="1">
          <a:blip r:embed="rId2"/>
          <a:srcRect l="11584"/>
          <a:stretch/>
        </p:blipFill>
        <p:spPr>
          <a:xfrm>
            <a:off x="1517681" y="1113472"/>
            <a:ext cx="4749769" cy="5425440"/>
          </a:xfrm>
          <a:prstGeom prst="rect">
            <a:avLst/>
          </a:prstGeom>
        </p:spPr>
      </p:pic>
      <p:pic>
        <p:nvPicPr>
          <p:cNvPr id="7" name="Picture 6"/>
          <p:cNvPicPr/>
          <p:nvPr/>
        </p:nvPicPr>
        <p:blipFill>
          <a:blip r:embed="rId3"/>
          <a:stretch>
            <a:fillRect/>
          </a:stretch>
        </p:blipFill>
        <p:spPr>
          <a:xfrm>
            <a:off x="3791601" y="5744528"/>
            <a:ext cx="2545080" cy="656481"/>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41898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2325"/>
          <a:stretch/>
        </p:blipFill>
        <p:spPr>
          <a:xfrm>
            <a:off x="1113904" y="640080"/>
            <a:ext cx="4469487" cy="5536275"/>
          </a:xfrm>
          <a:prstGeom prst="rect">
            <a:avLst/>
          </a:prstGeom>
        </p:spPr>
      </p:pic>
      <p:pic>
        <p:nvPicPr>
          <p:cNvPr id="8" name="Picture 7"/>
          <p:cNvPicPr/>
          <p:nvPr/>
        </p:nvPicPr>
        <p:blipFill rotWithShape="1">
          <a:blip r:embed="rId3"/>
          <a:srcRect l="10352"/>
          <a:stretch/>
        </p:blipFill>
        <p:spPr>
          <a:xfrm>
            <a:off x="6406602" y="515389"/>
            <a:ext cx="4768127" cy="4948152"/>
          </a:xfrm>
          <a:prstGeom prst="rect">
            <a:avLst/>
          </a:prstGeom>
        </p:spPr>
      </p:pic>
      <p:pic>
        <p:nvPicPr>
          <p:cNvPr id="9" name="Picture 8"/>
          <p:cNvPicPr/>
          <p:nvPr/>
        </p:nvPicPr>
        <p:blipFill>
          <a:blip r:embed="rId4"/>
          <a:stretch>
            <a:fillRect/>
          </a:stretch>
        </p:blipFill>
        <p:spPr>
          <a:xfrm>
            <a:off x="6406603" y="5620095"/>
            <a:ext cx="3269411"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276838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1442"/>
          <a:stretch/>
        </p:blipFill>
        <p:spPr>
          <a:xfrm>
            <a:off x="1363286" y="648393"/>
            <a:ext cx="4919403" cy="4829693"/>
          </a:xfrm>
          <a:prstGeom prst="rect">
            <a:avLst/>
          </a:prstGeom>
        </p:spPr>
      </p:pic>
      <p:pic>
        <p:nvPicPr>
          <p:cNvPr id="7" name="Picture 6"/>
          <p:cNvPicPr/>
          <p:nvPr/>
        </p:nvPicPr>
        <p:blipFill>
          <a:blip r:embed="rId3"/>
          <a:stretch>
            <a:fillRect/>
          </a:stretch>
        </p:blipFill>
        <p:spPr>
          <a:xfrm>
            <a:off x="1087234" y="5739939"/>
            <a:ext cx="3576205"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21034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a:latin typeface="Garamond" panose="02020404030301010803" pitchFamily="18" charset="0"/>
                <a:cs typeface="Arial" panose="020B0604020202020204" pitchFamily="34" charset="0"/>
              </a:rPr>
              <a:t>INTRODUCTION</a:t>
            </a:r>
            <a:endParaRPr lang="en-US" sz="6000" b="1" dirty="0">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2542"/>
          <a:stretch/>
        </p:blipFill>
        <p:spPr>
          <a:xfrm>
            <a:off x="1604356" y="565266"/>
            <a:ext cx="4678334" cy="5045826"/>
          </a:xfrm>
          <a:prstGeom prst="rect">
            <a:avLst/>
          </a:prstGeom>
        </p:spPr>
      </p:pic>
      <p:pic>
        <p:nvPicPr>
          <p:cNvPr id="8" name="Picture 7"/>
          <p:cNvPicPr/>
          <p:nvPr/>
        </p:nvPicPr>
        <p:blipFill>
          <a:blip r:embed="rId3"/>
          <a:stretch>
            <a:fillRect/>
          </a:stretch>
        </p:blipFill>
        <p:spPr>
          <a:xfrm>
            <a:off x="1266306" y="5869824"/>
            <a:ext cx="3463636"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1285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0818"/>
          <a:stretch/>
        </p:blipFill>
        <p:spPr>
          <a:xfrm>
            <a:off x="1230284" y="500842"/>
            <a:ext cx="4865716" cy="4694613"/>
          </a:xfrm>
          <a:prstGeom prst="rect">
            <a:avLst/>
          </a:prstGeom>
        </p:spPr>
      </p:pic>
      <p:pic>
        <p:nvPicPr>
          <p:cNvPr id="7" name="Picture 6"/>
          <p:cNvPicPr/>
          <p:nvPr/>
        </p:nvPicPr>
        <p:blipFill>
          <a:blip r:embed="rId3"/>
          <a:stretch>
            <a:fillRect/>
          </a:stretch>
        </p:blipFill>
        <p:spPr>
          <a:xfrm>
            <a:off x="1087056" y="5565371"/>
            <a:ext cx="3850703"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042891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8965"/>
          <a:stretch/>
        </p:blipFill>
        <p:spPr>
          <a:xfrm>
            <a:off x="1088966" y="403860"/>
            <a:ext cx="5022273" cy="24307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088966" y="3524598"/>
            <a:ext cx="3635433" cy="1402079"/>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168653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0644"/>
          <a:stretch/>
        </p:blipFill>
        <p:spPr>
          <a:xfrm>
            <a:off x="1197033" y="489654"/>
            <a:ext cx="5777344" cy="5866695"/>
          </a:xfrm>
          <a:prstGeom prst="rect">
            <a:avLst/>
          </a:prstGeom>
        </p:spPr>
      </p:pic>
      <p:pic>
        <p:nvPicPr>
          <p:cNvPr id="7" name="Picture 6"/>
          <p:cNvPicPr/>
          <p:nvPr/>
        </p:nvPicPr>
        <p:blipFill>
          <a:blip r:embed="rId3"/>
          <a:stretch>
            <a:fillRect/>
          </a:stretch>
        </p:blipFill>
        <p:spPr>
          <a:xfrm>
            <a:off x="2933183" y="5719222"/>
            <a:ext cx="3251486"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106722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1672"/>
          <a:stretch/>
        </p:blipFill>
        <p:spPr>
          <a:xfrm>
            <a:off x="1313410" y="334354"/>
            <a:ext cx="5960225" cy="5760720"/>
          </a:xfrm>
          <a:prstGeom prst="rect">
            <a:avLst/>
          </a:prstGeom>
        </p:spPr>
      </p:pic>
      <p:pic>
        <p:nvPicPr>
          <p:cNvPr id="8" name="Picture 7"/>
          <p:cNvPicPr/>
          <p:nvPr/>
        </p:nvPicPr>
        <p:blipFill>
          <a:blip r:embed="rId3"/>
          <a:stretch>
            <a:fillRect/>
          </a:stretch>
        </p:blipFill>
        <p:spPr>
          <a:xfrm>
            <a:off x="4118025" y="5327991"/>
            <a:ext cx="3388368" cy="767083"/>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85284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0130"/>
          <a:stretch/>
        </p:blipFill>
        <p:spPr>
          <a:xfrm>
            <a:off x="1197032" y="282633"/>
            <a:ext cx="5411585" cy="5785658"/>
          </a:xfrm>
          <a:prstGeom prst="rect">
            <a:avLst/>
          </a:prstGeom>
        </p:spPr>
      </p:pic>
      <p:pic>
        <p:nvPicPr>
          <p:cNvPr id="7" name="Picture 6"/>
          <p:cNvPicPr/>
          <p:nvPr/>
        </p:nvPicPr>
        <p:blipFill>
          <a:blip r:embed="rId3"/>
          <a:stretch>
            <a:fillRect/>
          </a:stretch>
        </p:blipFill>
        <p:spPr>
          <a:xfrm>
            <a:off x="2647166" y="5389024"/>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3216439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1776"/>
          <a:stretch/>
        </p:blipFill>
        <p:spPr>
          <a:xfrm>
            <a:off x="1338348" y="587542"/>
            <a:ext cx="4860521" cy="5638800"/>
          </a:xfrm>
          <a:prstGeom prst="rect">
            <a:avLst/>
          </a:prstGeom>
        </p:spPr>
      </p:pic>
      <p:pic>
        <p:nvPicPr>
          <p:cNvPr id="8" name="Picture 7"/>
          <p:cNvPicPr/>
          <p:nvPr/>
        </p:nvPicPr>
        <p:blipFill>
          <a:blip r:embed="rId3"/>
          <a:stretch>
            <a:fillRect/>
          </a:stretch>
        </p:blipFill>
        <p:spPr>
          <a:xfrm>
            <a:off x="3096797" y="5721818"/>
            <a:ext cx="3453631"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964229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2094"/>
          <a:stretch/>
        </p:blipFill>
        <p:spPr>
          <a:xfrm>
            <a:off x="1155469" y="384112"/>
            <a:ext cx="5328457" cy="5808869"/>
          </a:xfrm>
          <a:prstGeom prst="rect">
            <a:avLst/>
          </a:prstGeom>
        </p:spPr>
      </p:pic>
      <p:pic>
        <p:nvPicPr>
          <p:cNvPr id="7" name="Picture 6"/>
          <p:cNvPicPr/>
          <p:nvPr/>
        </p:nvPicPr>
        <p:blipFill>
          <a:blip r:embed="rId3"/>
          <a:stretch>
            <a:fillRect/>
          </a:stretch>
        </p:blipFill>
        <p:spPr>
          <a:xfrm>
            <a:off x="3860359" y="5539737"/>
            <a:ext cx="360447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1199422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2535"/>
          <a:stretch/>
        </p:blipFill>
        <p:spPr>
          <a:xfrm>
            <a:off x="1358900" y="466898"/>
            <a:ext cx="4605384" cy="5052753"/>
          </a:xfrm>
          <a:prstGeom prst="rect">
            <a:avLst/>
          </a:prstGeom>
        </p:spPr>
      </p:pic>
      <p:pic>
        <p:nvPicPr>
          <p:cNvPr id="8" name="Picture 7"/>
          <p:cNvPicPr/>
          <p:nvPr/>
        </p:nvPicPr>
        <p:blipFill>
          <a:blip r:embed="rId3"/>
          <a:stretch>
            <a:fillRect/>
          </a:stretch>
        </p:blipFill>
        <p:spPr>
          <a:xfrm>
            <a:off x="1358900" y="5789122"/>
            <a:ext cx="3645362"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279974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0571"/>
          <a:stretch/>
        </p:blipFill>
        <p:spPr>
          <a:xfrm>
            <a:off x="980902" y="376747"/>
            <a:ext cx="4960966" cy="5250969"/>
          </a:xfrm>
          <a:prstGeom prst="rect">
            <a:avLst/>
          </a:prstGeom>
        </p:spPr>
      </p:pic>
      <p:pic>
        <p:nvPicPr>
          <p:cNvPr id="7" name="Picture 6"/>
          <p:cNvPicPr/>
          <p:nvPr/>
        </p:nvPicPr>
        <p:blipFill>
          <a:blip r:embed="rId3"/>
          <a:stretch>
            <a:fillRect/>
          </a:stretch>
        </p:blipFill>
        <p:spPr>
          <a:xfrm>
            <a:off x="1084366" y="5924993"/>
            <a:ext cx="3462695"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121618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10938"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2060"/>
                </a:solidFill>
                <a:latin typeface="Elephant" panose="02020904090505020303" pitchFamily="18" charset="0"/>
                <a:cs typeface="Arial" panose="020B0604020202020204" pitchFamily="34" charset="0"/>
              </a:rPr>
              <a:t>BUSINESS PROBLEM FRAMING </a:t>
            </a:r>
            <a:endParaRPr lang="en-US" b="1"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75549" y="1459745"/>
            <a:ext cx="92807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16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marL="457200" indent="-457200" algn="just">
              <a:buFont typeface="Arial"/>
              <a:buChar char="•"/>
            </a:pPr>
            <a:r>
              <a:rPr lang="en-US" sz="16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1600" dirty="0">
              <a:latin typeface="Arial" panose="020B0604020202020204" pitchFamily="34" charset="0"/>
              <a:ea typeface="+mn-lt"/>
              <a:cs typeface="Arial" panose="020B0604020202020204" pitchFamily="34" charset="0"/>
            </a:endParaRPr>
          </a:p>
          <a:p>
            <a:pPr marL="457200" indent="-457200" algn="just">
              <a:buFont typeface="Arial"/>
              <a:buChar char="•"/>
            </a:pPr>
            <a:endParaRPr lang="en-US" sz="1600" dirty="0">
              <a:latin typeface="Arial" panose="020B0604020202020204" pitchFamily="34" charset="0"/>
              <a:cs typeface="Arial" panose="020B0604020202020204" pitchFamily="34" charset="0"/>
            </a:endParaRPr>
          </a:p>
          <a:p>
            <a:pPr marL="457200" indent="-457200" algn="just">
              <a:buFont typeface="Arial"/>
              <a:buChar char="•"/>
            </a:pPr>
            <a:r>
              <a:rPr lang="en-US" sz="16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1801"/>
          <a:stretch/>
        </p:blipFill>
        <p:spPr>
          <a:xfrm>
            <a:off x="1330036" y="301482"/>
            <a:ext cx="5145578" cy="5002038"/>
          </a:xfrm>
          <a:prstGeom prst="rect">
            <a:avLst/>
          </a:prstGeom>
        </p:spPr>
      </p:pic>
      <p:pic>
        <p:nvPicPr>
          <p:cNvPr id="8" name="Picture 7"/>
          <p:cNvPicPr/>
          <p:nvPr/>
        </p:nvPicPr>
        <p:blipFill>
          <a:blip r:embed="rId3"/>
          <a:stretch>
            <a:fillRect/>
          </a:stretch>
        </p:blipFill>
        <p:spPr>
          <a:xfrm>
            <a:off x="1160088" y="5657153"/>
            <a:ext cx="4376188"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548184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11807"/>
          <a:stretch/>
        </p:blipFill>
        <p:spPr>
          <a:xfrm>
            <a:off x="1475121" y="383835"/>
            <a:ext cx="4428687" cy="5368572"/>
          </a:xfrm>
          <a:prstGeom prst="rect">
            <a:avLst/>
          </a:prstGeom>
        </p:spPr>
      </p:pic>
      <p:pic>
        <p:nvPicPr>
          <p:cNvPr id="7" name="Picture 6"/>
          <p:cNvPicPr/>
          <p:nvPr/>
        </p:nvPicPr>
        <p:blipFill>
          <a:blip r:embed="rId3"/>
          <a:stretch>
            <a:fillRect/>
          </a:stretch>
        </p:blipFill>
        <p:spPr>
          <a:xfrm>
            <a:off x="1475122" y="5887425"/>
            <a:ext cx="3853335"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2540001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1490"/>
          <a:stretch/>
        </p:blipFill>
        <p:spPr>
          <a:xfrm>
            <a:off x="1266998" y="276995"/>
            <a:ext cx="4829002" cy="5745480"/>
          </a:xfrm>
          <a:prstGeom prst="rect">
            <a:avLst/>
          </a:prstGeom>
        </p:spPr>
      </p:pic>
      <p:pic>
        <p:nvPicPr>
          <p:cNvPr id="8" name="Picture 7"/>
          <p:cNvPicPr/>
          <p:nvPr/>
        </p:nvPicPr>
        <p:blipFill>
          <a:blip r:embed="rId3"/>
          <a:stretch>
            <a:fillRect/>
          </a:stretch>
        </p:blipFill>
        <p:spPr>
          <a:xfrm>
            <a:off x="6634942" y="666541"/>
            <a:ext cx="4290060" cy="4986114"/>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813076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339090" y="623455"/>
            <a:ext cx="4715048" cy="4988675"/>
          </a:xfrm>
          <a:prstGeom prst="rect">
            <a:avLst/>
          </a:prstGeom>
        </p:spPr>
      </p:pic>
      <p:pic>
        <p:nvPicPr>
          <p:cNvPr id="7" name="Picture 6"/>
          <p:cNvPicPr/>
          <p:nvPr/>
        </p:nvPicPr>
        <p:blipFill>
          <a:blip r:embed="rId3"/>
          <a:stretch>
            <a:fillRect/>
          </a:stretch>
        </p:blipFill>
        <p:spPr>
          <a:xfrm>
            <a:off x="4966820" y="748145"/>
            <a:ext cx="5324335" cy="4746568"/>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638809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54</a:t>
            </a:fld>
            <a:endParaRPr lang="en-US"/>
          </a:p>
        </p:txBody>
      </p:sp>
      <p:pic>
        <p:nvPicPr>
          <p:cNvPr id="3" name="Picture 2"/>
          <p:cNvPicPr/>
          <p:nvPr/>
        </p:nvPicPr>
        <p:blipFill>
          <a:blip r:embed="rId2"/>
          <a:stretch>
            <a:fillRect/>
          </a:stretch>
        </p:blipFill>
        <p:spPr>
          <a:xfrm>
            <a:off x="881967" y="748145"/>
            <a:ext cx="4678680" cy="5376733"/>
          </a:xfrm>
          <a:prstGeom prst="rect">
            <a:avLst/>
          </a:prstGeom>
        </p:spPr>
      </p:pic>
      <p:pic>
        <p:nvPicPr>
          <p:cNvPr id="7" name="Picture 6"/>
          <p:cNvPicPr>
            <a:picLocks noChangeAspect="1"/>
          </p:cNvPicPr>
          <p:nvPr/>
        </p:nvPicPr>
        <p:blipFill>
          <a:blip r:embed="rId3"/>
          <a:stretch>
            <a:fillRect/>
          </a:stretch>
        </p:blipFill>
        <p:spPr>
          <a:xfrm>
            <a:off x="5496757" y="573578"/>
            <a:ext cx="4206605" cy="5079077"/>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stretch>
            <a:fillRect/>
          </a:stretch>
        </p:blipFill>
        <p:spPr>
          <a:xfrm>
            <a:off x="840301" y="789709"/>
            <a:ext cx="4290060" cy="5199611"/>
          </a:xfrm>
          <a:prstGeom prst="rect">
            <a:avLst/>
          </a:prstGeom>
        </p:spPr>
      </p:pic>
      <p:pic>
        <p:nvPicPr>
          <p:cNvPr id="11" name="Picture 10"/>
          <p:cNvPicPr/>
          <p:nvPr/>
        </p:nvPicPr>
        <p:blipFill>
          <a:blip r:embed="rId3"/>
          <a:stretch>
            <a:fillRect/>
          </a:stretch>
        </p:blipFill>
        <p:spPr>
          <a:xfrm>
            <a:off x="5370427" y="789709"/>
            <a:ext cx="4541520" cy="5081501"/>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2379537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544435" y="989215"/>
            <a:ext cx="4282440" cy="5061065"/>
          </a:xfrm>
          <a:prstGeom prst="rect">
            <a:avLst/>
          </a:prstGeom>
        </p:spPr>
      </p:pic>
      <p:pic>
        <p:nvPicPr>
          <p:cNvPr id="7" name="Picture 6"/>
          <p:cNvPicPr/>
          <p:nvPr/>
        </p:nvPicPr>
        <p:blipFill>
          <a:blip r:embed="rId3"/>
          <a:stretch>
            <a:fillRect/>
          </a:stretch>
        </p:blipFill>
        <p:spPr>
          <a:xfrm>
            <a:off x="5197053" y="989215"/>
            <a:ext cx="4709160" cy="4870565"/>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530484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57</a:t>
            </a:fld>
            <a:endParaRPr lang="en-US"/>
          </a:p>
        </p:txBody>
      </p:sp>
      <p:pic>
        <p:nvPicPr>
          <p:cNvPr id="3" name="Picture 2"/>
          <p:cNvPicPr/>
          <p:nvPr/>
        </p:nvPicPr>
        <p:blipFill>
          <a:blip r:embed="rId2"/>
          <a:stretch>
            <a:fillRect/>
          </a:stretch>
        </p:blipFill>
        <p:spPr>
          <a:xfrm>
            <a:off x="758866" y="806335"/>
            <a:ext cx="4511040" cy="5550124"/>
          </a:xfrm>
          <a:prstGeom prst="rect">
            <a:avLst/>
          </a:prstGeom>
        </p:spPr>
      </p:pic>
      <p:pic>
        <p:nvPicPr>
          <p:cNvPr id="6" name="Picture 5"/>
          <p:cNvPicPr/>
          <p:nvPr/>
        </p:nvPicPr>
        <p:blipFill>
          <a:blip r:embed="rId3"/>
          <a:stretch>
            <a:fillRect/>
          </a:stretch>
        </p:blipFill>
        <p:spPr>
          <a:xfrm>
            <a:off x="5579467" y="1139427"/>
            <a:ext cx="4297680" cy="5216923"/>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stretch>
            <a:fillRect/>
          </a:stretch>
        </p:blipFill>
        <p:spPr>
          <a:xfrm>
            <a:off x="838200" y="816638"/>
            <a:ext cx="4663440" cy="5616286"/>
          </a:xfrm>
          <a:prstGeom prst="rect">
            <a:avLst/>
          </a:prstGeom>
        </p:spPr>
      </p:pic>
      <p:pic>
        <p:nvPicPr>
          <p:cNvPr id="11" name="Picture 10"/>
          <p:cNvPicPr/>
          <p:nvPr/>
        </p:nvPicPr>
        <p:blipFill>
          <a:blip r:embed="rId3"/>
          <a:stretch>
            <a:fillRect/>
          </a:stretch>
        </p:blipFill>
        <p:spPr>
          <a:xfrm>
            <a:off x="5567607" y="914401"/>
            <a:ext cx="4533900" cy="5235027"/>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3096009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069571" y="382385"/>
            <a:ext cx="4297680" cy="5768686"/>
          </a:xfrm>
          <a:prstGeom prst="rect">
            <a:avLst/>
          </a:prstGeom>
        </p:spPr>
      </p:pic>
      <p:pic>
        <p:nvPicPr>
          <p:cNvPr id="7" name="Picture 6"/>
          <p:cNvPicPr/>
          <p:nvPr/>
        </p:nvPicPr>
        <p:blipFill>
          <a:blip r:embed="rId3"/>
          <a:stretch>
            <a:fillRect/>
          </a:stretch>
        </p:blipFill>
        <p:spPr>
          <a:xfrm>
            <a:off x="5846272" y="698269"/>
            <a:ext cx="4541520" cy="4896196"/>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336067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CONCEPTUAL BACKGROUND OF THE  DOMAIN PROBLEM</a:t>
            </a:r>
            <a:endParaRPr lang="en-US" sz="3200"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2" y="1687080"/>
            <a:ext cx="958426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Similarly if audience is concerned only on living place then property with less dense area having large area with all services will be sold at higher prices.</a:t>
            </a:r>
            <a:endParaRPr lang="en-US"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60</a:t>
            </a:fld>
            <a:endParaRPr lang="en-US"/>
          </a:p>
        </p:txBody>
      </p:sp>
      <p:pic>
        <p:nvPicPr>
          <p:cNvPr id="3" name="Picture 2"/>
          <p:cNvPicPr/>
          <p:nvPr/>
        </p:nvPicPr>
        <p:blipFill>
          <a:blip r:embed="rId2"/>
          <a:stretch>
            <a:fillRect/>
          </a:stretch>
        </p:blipFill>
        <p:spPr>
          <a:xfrm>
            <a:off x="1049607" y="548640"/>
            <a:ext cx="5110124" cy="5857847"/>
          </a:xfrm>
          <a:prstGeom prst="rect">
            <a:avLst/>
          </a:prstGeom>
        </p:spPr>
      </p:pic>
      <p:pic>
        <p:nvPicPr>
          <p:cNvPr id="6" name="Picture 5">
            <a:extLst>
              <a:ext uri="{FF2B5EF4-FFF2-40B4-BE49-F238E27FC236}">
                <a16:creationId xmlns:a16="http://schemas.microsoft.com/office/drawing/2014/main" id="{EEE7AE7A-4A05-FEDA-A1C6-ABAE6DE19550}"/>
              </a:ext>
            </a:extLst>
          </p:cNvPr>
          <p:cNvPicPr/>
          <p:nvPr/>
        </p:nvPicPr>
        <p:blipFill>
          <a:blip r:embed="rId3"/>
          <a:stretch>
            <a:fillRect/>
          </a:stretch>
        </p:blipFill>
        <p:spPr>
          <a:xfrm>
            <a:off x="5925934" y="548640"/>
            <a:ext cx="4797483" cy="3649287"/>
          </a:xfrm>
          <a:prstGeom prst="rect">
            <a:avLst/>
          </a:prstGeom>
        </p:spPr>
      </p:pic>
      <p:pic>
        <p:nvPicPr>
          <p:cNvPr id="7" name="Picture 6">
            <a:extLst>
              <a:ext uri="{FF2B5EF4-FFF2-40B4-BE49-F238E27FC236}">
                <a16:creationId xmlns:a16="http://schemas.microsoft.com/office/drawing/2014/main" id="{EACD346E-FEFE-2417-43EA-E7F246A683CE}"/>
              </a:ext>
            </a:extLst>
          </p:cNvPr>
          <p:cNvPicPr/>
          <p:nvPr/>
        </p:nvPicPr>
        <p:blipFill>
          <a:blip r:embed="rId4"/>
          <a:stretch>
            <a:fillRect/>
          </a:stretch>
        </p:blipFill>
        <p:spPr>
          <a:xfrm>
            <a:off x="6296545" y="4227787"/>
            <a:ext cx="4293870" cy="2148840"/>
          </a:xfrm>
          <a:prstGeom prst="rect">
            <a:avLst/>
          </a:prstGeom>
        </p:spPr>
      </p:pic>
    </p:spTree>
    <p:extLst>
      <p:ext uri="{BB962C8B-B14F-4D97-AF65-F5344CB8AC3E}">
        <p14:creationId xmlns:p14="http://schemas.microsoft.com/office/powerpoint/2010/main" val="152203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4278"/>
          <a:stretch/>
        </p:blipFill>
        <p:spPr>
          <a:xfrm>
            <a:off x="1379912" y="556953"/>
            <a:ext cx="4716087" cy="6161713"/>
          </a:xfrm>
          <a:prstGeom prst="rect">
            <a:avLst/>
          </a:prstGeom>
        </p:spPr>
      </p:pic>
      <p:pic>
        <p:nvPicPr>
          <p:cNvPr id="6" name="Picture 5"/>
          <p:cNvPicPr/>
          <p:nvPr/>
        </p:nvPicPr>
        <p:blipFill>
          <a:blip r:embed="rId3"/>
          <a:stretch>
            <a:fillRect/>
          </a:stretch>
        </p:blipFill>
        <p:spPr>
          <a:xfrm>
            <a:off x="5546321" y="2186498"/>
            <a:ext cx="4884420" cy="4532168"/>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906767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800100" y="922713"/>
            <a:ext cx="5076998" cy="4978977"/>
          </a:xfrm>
          <a:prstGeom prst="rect">
            <a:avLst/>
          </a:prstGeom>
        </p:spPr>
      </p:pic>
      <p:pic>
        <p:nvPicPr>
          <p:cNvPr id="8" name="Picture 7"/>
          <p:cNvPicPr/>
          <p:nvPr/>
        </p:nvPicPr>
        <p:blipFill>
          <a:blip r:embed="rId3"/>
          <a:stretch>
            <a:fillRect/>
          </a:stretch>
        </p:blipFill>
        <p:spPr>
          <a:xfrm>
            <a:off x="6096000" y="1030778"/>
            <a:ext cx="4747260" cy="4878532"/>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751849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173480" y="899333"/>
            <a:ext cx="4763598" cy="5059334"/>
          </a:xfrm>
          <a:prstGeom prst="rect">
            <a:avLst/>
          </a:prstGeom>
        </p:spPr>
      </p:pic>
      <p:pic>
        <p:nvPicPr>
          <p:cNvPr id="6" name="Picture 5"/>
          <p:cNvPicPr/>
          <p:nvPr/>
        </p:nvPicPr>
        <p:blipFill>
          <a:blip r:embed="rId3"/>
          <a:stretch>
            <a:fillRect/>
          </a:stretch>
        </p:blipFill>
        <p:spPr>
          <a:xfrm>
            <a:off x="6507480" y="872836"/>
            <a:ext cx="4511040" cy="4998374"/>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123840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648393" y="739833"/>
            <a:ext cx="4872297" cy="5291397"/>
          </a:xfrm>
          <a:prstGeom prst="rect">
            <a:avLst/>
          </a:prstGeom>
        </p:spPr>
      </p:pic>
      <p:pic>
        <p:nvPicPr>
          <p:cNvPr id="8" name="Picture 7"/>
          <p:cNvPicPr/>
          <p:nvPr/>
        </p:nvPicPr>
        <p:blipFill>
          <a:blip r:embed="rId3"/>
          <a:stretch>
            <a:fillRect/>
          </a:stretch>
        </p:blipFill>
        <p:spPr>
          <a:xfrm>
            <a:off x="5863244" y="1071303"/>
            <a:ext cx="5132070" cy="4448348"/>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2772682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765810" y="897775"/>
            <a:ext cx="4450080" cy="5320145"/>
          </a:xfrm>
          <a:prstGeom prst="rect">
            <a:avLst/>
          </a:prstGeom>
        </p:spPr>
      </p:pic>
      <p:pic>
        <p:nvPicPr>
          <p:cNvPr id="6" name="Picture 5"/>
          <p:cNvPicPr/>
          <p:nvPr/>
        </p:nvPicPr>
        <p:blipFill rotWithShape="1">
          <a:blip r:embed="rId3"/>
          <a:srcRect l="12720"/>
          <a:stretch/>
        </p:blipFill>
        <p:spPr>
          <a:xfrm>
            <a:off x="5569527" y="456991"/>
            <a:ext cx="4748646" cy="5844540"/>
          </a:xfrm>
          <a:prstGeom prst="rect">
            <a:avLst/>
          </a:prstGeom>
        </p:spPr>
      </p:pic>
      <p:pic>
        <p:nvPicPr>
          <p:cNvPr id="9" name="Picture 8"/>
          <p:cNvPicPr/>
          <p:nvPr/>
        </p:nvPicPr>
        <p:blipFill>
          <a:blip r:embed="rId4"/>
          <a:stretch>
            <a:fillRect/>
          </a:stretch>
        </p:blipFill>
        <p:spPr>
          <a:xfrm>
            <a:off x="7811539" y="5311671"/>
            <a:ext cx="3032067"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2076172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1744"/>
          <a:stretch/>
        </p:blipFill>
        <p:spPr>
          <a:xfrm>
            <a:off x="1271847" y="281208"/>
            <a:ext cx="5943600" cy="6257704"/>
          </a:xfrm>
          <a:prstGeom prst="rect">
            <a:avLst/>
          </a:prstGeom>
        </p:spPr>
      </p:pic>
      <p:pic>
        <p:nvPicPr>
          <p:cNvPr id="8" name="Picture 7"/>
          <p:cNvPicPr/>
          <p:nvPr/>
        </p:nvPicPr>
        <p:blipFill>
          <a:blip r:embed="rId3"/>
          <a:stretch>
            <a:fillRect/>
          </a:stretch>
        </p:blipFill>
        <p:spPr>
          <a:xfrm>
            <a:off x="4016202" y="5523690"/>
            <a:ext cx="3706322"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4141404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0099"/>
          <a:stretch/>
        </p:blipFill>
        <p:spPr>
          <a:xfrm>
            <a:off x="1072342" y="353830"/>
            <a:ext cx="6309359" cy="5829300"/>
          </a:xfrm>
          <a:prstGeom prst="rect">
            <a:avLst/>
          </a:prstGeom>
        </p:spPr>
      </p:pic>
      <p:pic>
        <p:nvPicPr>
          <p:cNvPr id="6" name="Picture 5"/>
          <p:cNvPicPr/>
          <p:nvPr/>
        </p:nvPicPr>
        <p:blipFill>
          <a:blip r:embed="rId3"/>
          <a:stretch>
            <a:fillRect/>
          </a:stretch>
        </p:blipFill>
        <p:spPr>
          <a:xfrm>
            <a:off x="4928061" y="5410548"/>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3284287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0491"/>
          <a:stretch/>
        </p:blipFill>
        <p:spPr>
          <a:xfrm>
            <a:off x="1221971" y="623104"/>
            <a:ext cx="5419897" cy="5836920"/>
          </a:xfrm>
          <a:prstGeom prst="rect">
            <a:avLst/>
          </a:prstGeom>
        </p:spPr>
      </p:pic>
      <p:pic>
        <p:nvPicPr>
          <p:cNvPr id="8" name="Picture 7"/>
          <p:cNvPicPr/>
          <p:nvPr/>
        </p:nvPicPr>
        <p:blipFill>
          <a:blip r:embed="rId3"/>
          <a:stretch>
            <a:fillRect/>
          </a:stretch>
        </p:blipFill>
        <p:spPr>
          <a:xfrm>
            <a:off x="3714165" y="5822950"/>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1020434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0281"/>
          <a:stretch/>
        </p:blipFill>
        <p:spPr>
          <a:xfrm>
            <a:off x="1429788" y="505192"/>
            <a:ext cx="5985163" cy="5730240"/>
          </a:xfrm>
          <a:prstGeom prst="rect">
            <a:avLst/>
          </a:prstGeom>
        </p:spPr>
      </p:pic>
      <p:pic>
        <p:nvPicPr>
          <p:cNvPr id="6" name="Picture 5"/>
          <p:cNvPicPr/>
          <p:nvPr/>
        </p:nvPicPr>
        <p:blipFill>
          <a:blip r:embed="rId3"/>
          <a:stretch>
            <a:fillRect/>
          </a:stretch>
        </p:blipFill>
        <p:spPr>
          <a:xfrm>
            <a:off x="4977689" y="5394111"/>
            <a:ext cx="3335038" cy="841321"/>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153878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REVIEW OF LITERATURE</a:t>
            </a:r>
            <a:endParaRPr lang="en-US" sz="3200"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72767" y="1329632"/>
            <a:ext cx="9995319"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16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16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r>
              <a:rPr lang="en-US"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1600" dirty="0">
                <a:latin typeface="Arial" panose="020B0604020202020204" pitchFamily="34" charset="0"/>
                <a:cs typeface="Arial" panose="020B0604020202020204" pitchFamily="34" charset="0"/>
              </a:rPr>
              <a:t>We are required to build a model using Machine Learning in order to predict the actual value of the prospective properties and decide whether to invest in them or not.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102614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2271"/>
          <a:stretch/>
        </p:blipFill>
        <p:spPr>
          <a:xfrm>
            <a:off x="1512916" y="458794"/>
            <a:ext cx="5744094" cy="5692140"/>
          </a:xfrm>
          <a:prstGeom prst="rect">
            <a:avLst/>
          </a:prstGeom>
        </p:spPr>
      </p:pic>
      <p:pic>
        <p:nvPicPr>
          <p:cNvPr id="8" name="Picture 7"/>
          <p:cNvPicPr/>
          <p:nvPr/>
        </p:nvPicPr>
        <p:blipFill>
          <a:blip r:embed="rId3"/>
          <a:stretch>
            <a:fillRect/>
          </a:stretch>
        </p:blipFill>
        <p:spPr>
          <a:xfrm>
            <a:off x="4577679" y="5540987"/>
            <a:ext cx="2837274"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240364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0583"/>
          <a:stretch/>
        </p:blipFill>
        <p:spPr>
          <a:xfrm>
            <a:off x="1197032" y="636270"/>
            <a:ext cx="4898967" cy="5585460"/>
          </a:xfrm>
          <a:prstGeom prst="rect">
            <a:avLst/>
          </a:prstGeom>
        </p:spPr>
      </p:pic>
      <p:pic>
        <p:nvPicPr>
          <p:cNvPr id="6" name="Picture 5"/>
          <p:cNvPicPr/>
          <p:nvPr/>
        </p:nvPicPr>
        <p:blipFill>
          <a:blip r:embed="rId3"/>
          <a:stretch>
            <a:fillRect/>
          </a:stretch>
        </p:blipFill>
        <p:spPr>
          <a:xfrm>
            <a:off x="4116853" y="5442600"/>
            <a:ext cx="2500078" cy="683879"/>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700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0558"/>
          <a:stretch/>
        </p:blipFill>
        <p:spPr>
          <a:xfrm>
            <a:off x="1803862" y="574963"/>
            <a:ext cx="4900360" cy="5547360"/>
          </a:xfrm>
          <a:prstGeom prst="rect">
            <a:avLst/>
          </a:prstGeom>
        </p:spPr>
      </p:pic>
      <p:pic>
        <p:nvPicPr>
          <p:cNvPr id="8" name="Picture 7"/>
          <p:cNvPicPr/>
          <p:nvPr/>
        </p:nvPicPr>
        <p:blipFill>
          <a:blip r:embed="rId3"/>
          <a:stretch>
            <a:fillRect/>
          </a:stretch>
        </p:blipFill>
        <p:spPr>
          <a:xfrm>
            <a:off x="4470678" y="5481363"/>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363746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0423"/>
          <a:stretch/>
        </p:blipFill>
        <p:spPr>
          <a:xfrm>
            <a:off x="1280160" y="601980"/>
            <a:ext cx="4894070" cy="5654040"/>
          </a:xfrm>
          <a:prstGeom prst="rect">
            <a:avLst/>
          </a:prstGeom>
        </p:spPr>
      </p:pic>
      <p:pic>
        <p:nvPicPr>
          <p:cNvPr id="6" name="Picture 5"/>
          <p:cNvPicPr/>
          <p:nvPr/>
        </p:nvPicPr>
        <p:blipFill>
          <a:blip r:embed="rId3"/>
          <a:stretch>
            <a:fillRect/>
          </a:stretch>
        </p:blipFill>
        <p:spPr>
          <a:xfrm>
            <a:off x="3588362" y="5581284"/>
            <a:ext cx="2970379"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405739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0409"/>
          <a:stretch/>
        </p:blipFill>
        <p:spPr>
          <a:xfrm>
            <a:off x="798021" y="648393"/>
            <a:ext cx="4915305" cy="5184717"/>
          </a:xfrm>
          <a:prstGeom prst="rect">
            <a:avLst/>
          </a:prstGeom>
        </p:spPr>
      </p:pic>
      <p:pic>
        <p:nvPicPr>
          <p:cNvPr id="8" name="Picture 7"/>
          <p:cNvPicPr/>
          <p:nvPr/>
        </p:nvPicPr>
        <p:blipFill rotWithShape="1">
          <a:blip r:embed="rId3"/>
          <a:srcRect l="11636"/>
          <a:stretch/>
        </p:blipFill>
        <p:spPr>
          <a:xfrm>
            <a:off x="6743294" y="781396"/>
            <a:ext cx="4915306" cy="5051714"/>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4238094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0051"/>
          <a:stretch/>
        </p:blipFill>
        <p:spPr>
          <a:xfrm>
            <a:off x="764770" y="565265"/>
            <a:ext cx="4969279" cy="5157355"/>
          </a:xfrm>
          <a:prstGeom prst="rect">
            <a:avLst/>
          </a:prstGeom>
        </p:spPr>
      </p:pic>
      <p:pic>
        <p:nvPicPr>
          <p:cNvPr id="6" name="Picture 5"/>
          <p:cNvPicPr/>
          <p:nvPr/>
        </p:nvPicPr>
        <p:blipFill rotWithShape="1">
          <a:blip r:embed="rId3"/>
          <a:srcRect l="10910"/>
          <a:stretch/>
        </p:blipFill>
        <p:spPr>
          <a:xfrm>
            <a:off x="6342610" y="756458"/>
            <a:ext cx="4969279" cy="4832812"/>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3909355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11194"/>
          <a:stretch/>
        </p:blipFill>
        <p:spPr>
          <a:xfrm>
            <a:off x="964276" y="415636"/>
            <a:ext cx="4899314" cy="5370022"/>
          </a:xfrm>
          <a:prstGeom prst="rect">
            <a:avLst/>
          </a:prstGeom>
        </p:spPr>
      </p:pic>
      <p:pic>
        <p:nvPicPr>
          <p:cNvPr id="8" name="Picture 7"/>
          <p:cNvPicPr/>
          <p:nvPr/>
        </p:nvPicPr>
        <p:blipFill rotWithShape="1">
          <a:blip r:embed="rId3"/>
          <a:srcRect l="13582"/>
          <a:stretch/>
        </p:blipFill>
        <p:spPr>
          <a:xfrm>
            <a:off x="6633554" y="473826"/>
            <a:ext cx="4899315" cy="51788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3361653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SET OF ASSUMPTIONS RELATED TO THE PROBLEM UNDER CONSIDERATION</a:t>
            </a:r>
            <a:r>
              <a:rPr lang="en-US" sz="3200" dirty="0">
                <a:solidFill>
                  <a:srgbClr val="002060"/>
                </a:solidFill>
                <a:latin typeface="Elephant" panose="02020904090505020303" pitchFamily="18"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271386"/>
            <a:ext cx="113235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1600" dirty="0">
                <a:latin typeface="Arial" panose="020B0604020202020204" pitchFamily="34" charset="0"/>
                <a:cs typeface="Arial" panose="020B0604020202020204" pitchFamily="34" charset="0"/>
              </a:rPr>
              <a:t>By looking into the target variable label we assumed that it was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a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Regression type of problem.</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pPr marL="285750" indent="-285750">
              <a:buFont typeface="Arial"/>
              <a:buChar char="•"/>
            </a:pPr>
            <a:r>
              <a:rPr lang="en-IN" sz="1600" dirty="0">
                <a:latin typeface="Arial" panose="020B0604020202020204" pitchFamily="34" charset="0"/>
                <a:cs typeface="Arial" panose="020B0604020202020204" pitchFamily="34" charset="0"/>
              </a:rPr>
              <a:t>We observed multicollinearity in between columns so we assumed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that we will be using Principal Component Analysis (PCA).</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pPr marL="285750" indent="-285750">
              <a:buFont typeface="Arial"/>
              <a:buChar char="•"/>
            </a:pPr>
            <a:r>
              <a:rPr lang="en-IN" sz="1600" dirty="0">
                <a:latin typeface="Arial" panose="020B0604020202020204" pitchFamily="34" charset="0"/>
                <a:cs typeface="Arial" panose="020B0604020202020204" pitchFamily="34" charset="0"/>
              </a:rPr>
              <a:t>We also observed that only one single unique value was present in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Utilities column so we assumed that we will be dropping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this columns.</a:t>
            </a:r>
            <a:r>
              <a:rPr lang="en-US" sz="16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3469387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INTERPRETATION OF THE RESULTS</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236452" y="1486422"/>
            <a:ext cx="10267950" cy="1195199"/>
          </a:xfrm>
          <a:prstGeom prst="rect">
            <a:avLst/>
          </a:prstGeom>
        </p:spPr>
        <p:txBody>
          <a:bodyPr wrap="square">
            <a:spAutoFit/>
          </a:bodyPr>
          <a:lstStyle/>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From the visualization we interpreted that the target variable </a:t>
            </a:r>
            <a:r>
              <a:rPr lang="en-IN" sz="1600" dirty="0" err="1">
                <a:latin typeface="Arial" panose="020B0604020202020204" pitchFamily="34" charset="0"/>
                <a:cs typeface="Arial" panose="020B0604020202020204" pitchFamily="34" charset="0"/>
              </a:rPr>
              <a:t>SalePrice</a:t>
            </a:r>
            <a:r>
              <a:rPr lang="en-IN" sz="1600" dirty="0">
                <a:latin typeface="Arial" panose="020B0604020202020204" pitchFamily="34" charset="0"/>
                <a:cs typeface="Arial" panose="020B0604020202020204" pitchFamily="34" charset="0"/>
              </a:rPr>
              <a:t> was highly positively correlated with the columns </a:t>
            </a:r>
            <a:r>
              <a:rPr lang="en-IN" sz="1600" dirty="0" err="1">
                <a:latin typeface="Arial" panose="020B0604020202020204" pitchFamily="34" charset="0"/>
                <a:cs typeface="Arial" panose="020B0604020202020204" pitchFamily="34" charset="0"/>
              </a:rPr>
              <a:t>GrLivArea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YearBuilt</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OverallQual</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GarageCars</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GarageArea</a:t>
            </a:r>
            <a:r>
              <a:rPr lang="en-IN"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From the </a:t>
            </a:r>
            <a:r>
              <a:rPr lang="en-IN" sz="1600" dirty="0" err="1">
                <a:latin typeface="Arial" panose="020B0604020202020204" pitchFamily="34" charset="0"/>
                <a:cs typeface="Arial" panose="020B0604020202020204" pitchFamily="34" charset="0"/>
              </a:rPr>
              <a:t>preprocessing</a:t>
            </a:r>
            <a:r>
              <a:rPr lang="en-IN" sz="1600" dirty="0">
                <a:latin typeface="Arial" panose="020B0604020202020204" pitchFamily="34" charset="0"/>
                <a:cs typeface="Arial" panose="020B0604020202020204" pitchFamily="34" charset="0"/>
              </a:rPr>
              <a:t> we interpreted that data was improper scaled.</a:t>
            </a:r>
            <a:endParaRPr lang="en-US" sz="16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340956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0541" b="64713"/>
          <a:stretch/>
        </p:blipFill>
        <p:spPr>
          <a:xfrm>
            <a:off x="544435" y="2208281"/>
            <a:ext cx="4914900" cy="1801520"/>
          </a:xfrm>
          <a:prstGeom prst="rect">
            <a:avLst/>
          </a:prstGeom>
        </p:spPr>
      </p:pic>
      <p:sp>
        <p:nvSpPr>
          <p:cNvPr id="5" name="Rectangle 4"/>
          <p:cNvSpPr/>
          <p:nvPr/>
        </p:nvSpPr>
        <p:spPr>
          <a:xfrm>
            <a:off x="544435" y="1170448"/>
            <a:ext cx="11459143" cy="785343"/>
          </a:xfrm>
          <a:prstGeom prst="rect">
            <a:avLst/>
          </a:prstGeom>
        </p:spPr>
        <p:txBody>
          <a:bodyPr wrap="square">
            <a:spAutoFit/>
          </a:bodyPr>
          <a:lstStyle/>
          <a:p>
            <a:pPr>
              <a:lnSpc>
                <a:spcPct val="150000"/>
              </a:lnSpc>
            </a:pPr>
            <a:r>
              <a:rPr lang="en-IN" sz="1600" dirty="0">
                <a:latin typeface="Arial" panose="020B0604020202020204" pitchFamily="34" charset="0"/>
                <a:cs typeface="Arial" panose="020B0604020202020204" pitchFamily="34" charset="0"/>
              </a:rPr>
              <a:t>From the </a:t>
            </a:r>
            <a:r>
              <a:rPr lang="en-IN" sz="1600" dirty="0" err="1">
                <a:latin typeface="Arial" panose="020B0604020202020204" pitchFamily="34" charset="0"/>
                <a:cs typeface="Arial" panose="020B0604020202020204" pitchFamily="34" charset="0"/>
              </a:rPr>
              <a:t>modeling</a:t>
            </a:r>
            <a:r>
              <a:rPr lang="en-IN" sz="1600" dirty="0">
                <a:latin typeface="Arial" panose="020B0604020202020204" pitchFamily="34" charset="0"/>
                <a:cs typeface="Arial" panose="020B0604020202020204" pitchFamily="34" charset="0"/>
              </a:rPr>
              <a:t> we interpreted that after hyperparameter tuning Ridge Regressor works best with respect to our model with minimum RMSE of 31902</a:t>
            </a:r>
            <a:endParaRPr lang="en-US" sz="16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79</a:t>
            </a:fld>
            <a:endParaRPr lang="en-US"/>
          </a:p>
        </p:txBody>
      </p:sp>
      <p:pic>
        <p:nvPicPr>
          <p:cNvPr id="6" name="Picture 5">
            <a:extLst>
              <a:ext uri="{FF2B5EF4-FFF2-40B4-BE49-F238E27FC236}">
                <a16:creationId xmlns:a16="http://schemas.microsoft.com/office/drawing/2014/main" id="{7DCB97B1-B891-E54B-3120-408DE5A09FD4}"/>
              </a:ext>
            </a:extLst>
          </p:cNvPr>
          <p:cNvPicPr>
            <a:picLocks noChangeAspect="1"/>
          </p:cNvPicPr>
          <p:nvPr/>
        </p:nvPicPr>
        <p:blipFill>
          <a:blip r:embed="rId3"/>
          <a:stretch>
            <a:fillRect/>
          </a:stretch>
        </p:blipFill>
        <p:spPr>
          <a:xfrm>
            <a:off x="5530551" y="2298698"/>
            <a:ext cx="5823249" cy="4102311"/>
          </a:xfrm>
          <a:prstGeom prst="rect">
            <a:avLst/>
          </a:prstGeom>
        </p:spPr>
      </p:pic>
    </p:spTree>
    <p:extLst>
      <p:ext uri="{BB962C8B-B14F-4D97-AF65-F5344CB8AC3E}">
        <p14:creationId xmlns:p14="http://schemas.microsoft.com/office/powerpoint/2010/main" val="6814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777191" y="473616"/>
            <a:ext cx="119579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MOTIVATION FOR THE PROBLEM UNDERTAKEN</a:t>
            </a:r>
            <a:endParaRPr lang="en-US" sz="3200" dirty="0">
              <a:solidFill>
                <a:srgbClr val="002060"/>
              </a:solidFill>
              <a:latin typeface="Elephant" panose="020209040905050203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411431" y="1836709"/>
            <a:ext cx="9003152"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16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16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710198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78312" y="2397947"/>
            <a:ext cx="6409383" cy="1015663"/>
          </a:xfrm>
          <a:prstGeom prst="rect">
            <a:avLst/>
          </a:prstGeom>
        </p:spPr>
        <p:txBody>
          <a:bodyPr wrap="none">
            <a:spAutoFit/>
          </a:bodyPr>
          <a:lstStyle/>
          <a:p>
            <a:pPr algn="ctr"/>
            <a:r>
              <a:rPr lang="en-IN" sz="6000" dirty="0">
                <a:solidFill>
                  <a:srgbClr val="002060"/>
                </a:solidFill>
                <a:latin typeface="Elephant" panose="02020904090505020303" pitchFamily="18" charset="0"/>
                <a:cs typeface="Arial" panose="020B0604020202020204" pitchFamily="34" charset="0"/>
              </a:rPr>
              <a:t>CONCLUSION</a:t>
            </a:r>
            <a:endParaRPr lang="en-US" sz="6000" dirty="0">
              <a:solidFill>
                <a:srgbClr val="002060"/>
              </a:solidFill>
              <a:latin typeface="Elephant" panose="020209040905050203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377729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08966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KEY FINDINGS AND CONCLUSIONS OF THE STUDY</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247650" y="2018437"/>
            <a:ext cx="10896600" cy="1154675"/>
          </a:xfrm>
          <a:prstGeom prst="rect">
            <a:avLst/>
          </a:prstGeom>
        </p:spPr>
        <p:txBody>
          <a:bodyPr wrap="square">
            <a:spAutoFit/>
          </a:bodyPr>
          <a:lstStyle/>
          <a:p>
            <a:pPr marL="457200" indent="-4572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1600" dirty="0" err="1">
                <a:latin typeface="Arial" panose="020B0604020202020204" pitchFamily="34" charset="0"/>
                <a:cs typeface="Arial" panose="020B0604020202020204" pitchFamily="34" charset="0"/>
              </a:rPr>
              <a:t>Regressor</a:t>
            </a:r>
            <a:r>
              <a:rPr lang="en-IN" sz="1600" dirty="0">
                <a:latin typeface="Arial" panose="020B0604020202020204" pitchFamily="34" charset="0"/>
                <a:cs typeface="Arial" panose="020B0604020202020204" pitchFamily="34" charset="0"/>
              </a:rPr>
              <a:t> through </a:t>
            </a:r>
            <a:r>
              <a:rPr lang="en-IN" sz="1600" dirty="0" err="1">
                <a:latin typeface="Arial" panose="020B0604020202020204" pitchFamily="34" charset="0"/>
                <a:cs typeface="Arial" panose="020B0604020202020204" pitchFamily="34" charset="0"/>
              </a:rPr>
              <a:t>GridSearchCV</a:t>
            </a:r>
            <a:r>
              <a:rPr lang="en-IN" sz="1600" dirty="0">
                <a:latin typeface="Arial" panose="020B0604020202020204" pitchFamily="34" charset="0"/>
                <a:cs typeface="Arial" panose="020B0604020202020204" pitchFamily="34" charset="0"/>
              </a:rPr>
              <a:t> though Lasso </a:t>
            </a:r>
            <a:r>
              <a:rPr lang="en-IN" sz="1600" dirty="0" err="1">
                <a:latin typeface="Arial" panose="020B0604020202020204" pitchFamily="34" charset="0"/>
                <a:cs typeface="Arial" panose="020B0604020202020204" pitchFamily="34" charset="0"/>
              </a:rPr>
              <a:t>Regressor</a:t>
            </a:r>
            <a:r>
              <a:rPr lang="en-IN" sz="1600" dirty="0">
                <a:latin typeface="Arial" panose="020B0604020202020204" pitchFamily="34" charset="0"/>
                <a:cs typeface="Arial" panose="020B0604020202020204" pitchFamily="34" charset="0"/>
              </a:rPr>
              <a:t> model performed well too.</a:t>
            </a:r>
            <a:endParaRPr lang="en-US"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3253327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0995" y="231068"/>
            <a:ext cx="1111000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LEARNING OUTCOMES OF THE STUDY IN RESPECT OF DATA SCIENCE</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405591" y="1779687"/>
            <a:ext cx="10558896" cy="5078313"/>
          </a:xfrm>
          <a:prstGeom prst="rect">
            <a:avLst/>
          </a:prstGeom>
        </p:spPr>
        <p:txBody>
          <a:bodyPr wrap="square">
            <a:spAutoFit/>
          </a:bodyPr>
          <a:lstStyle/>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This project has demonstrated the importance of sampling effectively, modelling and predicting data.</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underfitting</a:t>
            </a:r>
            <a:r>
              <a:rPr lang="en-IN" sz="2800" dirty="0">
                <a:latin typeface="Arial" panose="020B0604020202020204" pitchFamily="34" charset="0"/>
                <a:cs typeface="Arial" panose="020B0604020202020204" pitchFamily="34" charset="0"/>
              </a:rPr>
              <a:t>.</a:t>
            </a: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 few challenges while working on this project where:-</a:t>
            </a:r>
            <a:endParaRPr lang="en-US" sz="16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Improper scaling</a:t>
            </a:r>
            <a:endParaRPr lang="en-US" sz="16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Too many features</a:t>
            </a:r>
            <a:endParaRPr lang="en-US" sz="16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Missing values</a:t>
            </a:r>
            <a:endParaRPr lang="en-US" sz="16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1600" dirty="0">
                <a:latin typeface="Arial" panose="020B0604020202020204" pitchFamily="34" charset="0"/>
                <a:cs typeface="Arial" panose="020B0604020202020204" pitchFamily="34" charset="0"/>
              </a:rPr>
              <a:t>Skewed data due to outliers</a:t>
            </a:r>
          </a:p>
          <a:p>
            <a:pPr lvl="2"/>
            <a:endParaRPr lang="en-IN" sz="1600" dirty="0">
              <a:latin typeface="Arial" panose="020B0604020202020204" pitchFamily="34" charset="0"/>
              <a:cs typeface="Arial" panose="020B0604020202020204" pitchFamily="34" charset="0"/>
            </a:endParaRPr>
          </a:p>
          <a:p>
            <a:pPr lvl="2"/>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 data was improper scaled so we scaled it to a single scale using </a:t>
            </a:r>
            <a:r>
              <a:rPr lang="en-IN" sz="1600" dirty="0" err="1">
                <a:latin typeface="Arial" panose="020B0604020202020204" pitchFamily="34" charset="0"/>
                <a:cs typeface="Arial" panose="020B0604020202020204" pitchFamily="34" charset="0"/>
              </a:rPr>
              <a:t>Sklearns’s</a:t>
            </a:r>
            <a:r>
              <a:rPr lang="en-IN" sz="1600" dirty="0">
                <a:latin typeface="Arial" panose="020B0604020202020204" pitchFamily="34" charset="0"/>
                <a:cs typeface="Arial" panose="020B0604020202020204" pitchFamily="34" charset="0"/>
              </a:rPr>
              <a:t> package </a:t>
            </a:r>
            <a:r>
              <a:rPr lang="en-IN" sz="1600" dirty="0" err="1">
                <a:latin typeface="Arial" panose="020B0604020202020204" pitchFamily="34" charset="0"/>
                <a:cs typeface="Arial" panose="020B0604020202020204" pitchFamily="34" charset="0"/>
              </a:rPr>
              <a:t>StandardScaler</a:t>
            </a:r>
            <a:r>
              <a:rPr lang="en-IN" sz="16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2703419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584" y="921157"/>
            <a:ext cx="11365230" cy="1569660"/>
          </a:xfrm>
          <a:prstGeom prst="rect">
            <a:avLst/>
          </a:prstGeom>
        </p:spPr>
        <p:txBody>
          <a:bodyPr wrap="square">
            <a:spAutoFit/>
          </a:bodyPr>
          <a:lstStyle/>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1600" dirty="0" err="1">
                <a:latin typeface="Arial" panose="020B0604020202020204" pitchFamily="34" charset="0"/>
                <a:cs typeface="Arial" panose="020B0604020202020204" pitchFamily="34" charset="0"/>
              </a:rPr>
              <a:t>able</a:t>
            </a:r>
            <a:r>
              <a:rPr lang="en-IN" sz="1600" dirty="0">
                <a:latin typeface="Arial" panose="020B0604020202020204" pitchFamily="34" charset="0"/>
                <a:cs typeface="Arial" panose="020B0604020202020204" pitchFamily="34" charset="0"/>
              </a:rPr>
              <a:t> to reduce our features </a:t>
            </a:r>
            <a:r>
              <a:rPr lang="en-IN" sz="1600" dirty="0" err="1">
                <a:latin typeface="Arial" panose="020B0604020202020204" pitchFamily="34" charset="0"/>
                <a:cs typeface="Arial" panose="020B0604020202020204" pitchFamily="34" charset="0"/>
              </a:rPr>
              <a:t>upto</a:t>
            </a:r>
            <a:r>
              <a:rPr lang="en-IN" sz="1600" dirty="0">
                <a:latin typeface="Arial" panose="020B0604020202020204" pitchFamily="34" charset="0"/>
                <a:cs typeface="Arial" panose="020B0604020202020204" pitchFamily="34" charset="0"/>
              </a:rPr>
              <a:t> 90 columns.</a:t>
            </a:r>
            <a:endParaRPr lang="en-US"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There were lot of missing values present in different columns which we imputed on the basis of our understanding.</a:t>
            </a:r>
          </a:p>
          <a:p>
            <a:endParaRPr lang="en-US" sz="1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cs typeface="Arial" panose="020B0604020202020204" pitchFamily="34" charset="0"/>
              </a:rPr>
              <a:t>The columns were skewed due to presence of outliers which we handled through </a:t>
            </a:r>
            <a:r>
              <a:rPr lang="en-IN" sz="1600" dirty="0" err="1">
                <a:latin typeface="Arial" panose="020B0604020202020204" pitchFamily="34" charset="0"/>
                <a:cs typeface="Arial" panose="020B0604020202020204" pitchFamily="34" charset="0"/>
              </a:rPr>
              <a:t>Winsorization</a:t>
            </a:r>
            <a:r>
              <a:rPr lang="en-IN" sz="1600" dirty="0">
                <a:latin typeface="Arial" panose="020B0604020202020204" pitchFamily="34" charset="0"/>
                <a:cs typeface="Arial" panose="020B0604020202020204" pitchFamily="34" charset="0"/>
              </a:rPr>
              <a:t> Technique.</a:t>
            </a:r>
            <a:endParaRPr lang="en-US"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20795261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4" y="456991"/>
            <a:ext cx="115755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LIMITATIONS OF THIS WORK AND SCOPE FOR FUTURE WORK</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242974" y="1960248"/>
            <a:ext cx="11706052" cy="3539430"/>
          </a:xfrm>
          <a:prstGeom prst="rect">
            <a:avLst/>
          </a:prstGeom>
        </p:spPr>
        <p:txBody>
          <a:bodyPr wrap="square">
            <a:spAutoFit/>
          </a:bodyPr>
          <a:lstStyle/>
          <a:p>
            <a:pPr marL="457200" indent="-457200" algn="just">
              <a:buFont typeface="Arial" panose="020B0604020202020204" pitchFamily="34" charset="0"/>
              <a:buChar char="•"/>
            </a:pPr>
            <a:r>
              <a:rPr lang="en-IN" sz="1600" dirty="0">
                <a:latin typeface="Arial" panose="020B0604020202020204" pitchFamily="34" charset="0"/>
                <a:cs typeface="Arial" panose="020B0604020202020204" pitchFamily="34" charset="0"/>
              </a:rPr>
              <a:t>While we couldn’t reach out goal of minimum RMSE in house price prediction without letting the model to overfit, we did end up creating a system that can with enough time and data get very close to that goal.</a:t>
            </a:r>
          </a:p>
          <a:p>
            <a:pPr algn="just"/>
            <a:endParaRPr lang="en-IN"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16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 </a:t>
            </a:r>
          </a:p>
          <a:p>
            <a:pPr algn="just"/>
            <a:endParaRPr lang="en-IN"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1600" dirty="0">
                <a:latin typeface="Arial" panose="020B0604020202020204" pitchFamily="34" charset="0"/>
                <a:cs typeface="Arial" panose="020B0604020202020204" pitchFamily="34" charset="0"/>
              </a:rPr>
              <a:t>This model can further be improved with the addition of more algorithms into it. </a:t>
            </a:r>
          </a:p>
          <a:p>
            <a:pPr algn="just"/>
            <a:endParaRPr lang="en-IN"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16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pPr algn="just"/>
            <a:endParaRPr lang="en-IN"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1600" dirty="0">
                <a:latin typeface="Arial" panose="020B0604020202020204" pitchFamily="34" charset="0"/>
                <a:cs typeface="Arial" panose="020B0604020202020204" pitchFamily="34" charset="0"/>
              </a:rPr>
              <a:t>This provides a great degree of modularity and versatility to the project.</a:t>
            </a:r>
            <a:endParaRPr lang="en-US"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9230702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dirty="0">
                <a:solidFill>
                  <a:srgbClr val="002060"/>
                </a:solidFill>
                <a:latin typeface="Elephant" panose="02020904090505020303" pitchFamily="18" charset="0"/>
                <a:cs typeface="Arial" panose="020B0604020202020204" pitchFamily="34" charset="0"/>
              </a:rPr>
              <a:t>CONCLUSION</a:t>
            </a:r>
            <a:endParaRPr lang="en-US" sz="3200" dirty="0">
              <a:solidFill>
                <a:srgbClr val="002060"/>
              </a:solidFill>
              <a:latin typeface="Elephant" panose="02020904090505020303" pitchFamily="18" charset="0"/>
              <a:cs typeface="Arial" panose="020B0604020202020204" pitchFamily="34" charset="0"/>
            </a:endParaRPr>
          </a:p>
        </p:txBody>
      </p:sp>
      <p:sp>
        <p:nvSpPr>
          <p:cNvPr id="2" name="Rectangle 1"/>
          <p:cNvSpPr/>
          <p:nvPr/>
        </p:nvSpPr>
        <p:spPr>
          <a:xfrm>
            <a:off x="495299" y="1770787"/>
            <a:ext cx="11400213" cy="2062103"/>
          </a:xfrm>
          <a:prstGeom prst="rect">
            <a:avLst/>
          </a:prstGeom>
        </p:spPr>
        <p:txBody>
          <a:bodyPr wrap="square">
            <a:spAutoFit/>
          </a:bodyPr>
          <a:lstStyle/>
          <a:p>
            <a:pPr marL="457200" indent="-457200">
              <a:buFont typeface="Arial" panose="020B0604020202020204" pitchFamily="34" charset="0"/>
              <a:buChar char="•"/>
            </a:pPr>
            <a:r>
              <a:rPr lang="en-IN" sz="16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endParaRPr lang="en-IN" sz="1600" dirty="0">
              <a:latin typeface="Arial" panose="020B0604020202020204" pitchFamily="34" charset="0"/>
              <a:ea typeface="+mn-lt"/>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ea typeface="+mn-lt"/>
                <a:cs typeface="Arial" panose="020B0604020202020204" pitchFamily="34" charset="0"/>
              </a:rPr>
              <a:t>The best(minimum) RMSE score was achieved using the best parameters of Ridge Regressor through </a:t>
            </a:r>
            <a:r>
              <a:rPr lang="en-IN" sz="1600" dirty="0" err="1">
                <a:latin typeface="Arial" panose="020B0604020202020204" pitchFamily="34" charset="0"/>
                <a:ea typeface="+mn-lt"/>
                <a:cs typeface="Arial" panose="020B0604020202020204" pitchFamily="34" charset="0"/>
              </a:rPr>
              <a:t>GridSearchCV</a:t>
            </a:r>
            <a:r>
              <a:rPr lang="en-IN" sz="1600" dirty="0">
                <a:latin typeface="Arial" panose="020B0604020202020204" pitchFamily="34" charset="0"/>
                <a:ea typeface="+mn-lt"/>
                <a:cs typeface="Arial" panose="020B0604020202020204" pitchFamily="34" charset="0"/>
              </a:rPr>
              <a:t> though Lasso Regressor model performed well too. </a:t>
            </a:r>
          </a:p>
          <a:p>
            <a:endParaRPr lang="en-IN" sz="1600" dirty="0">
              <a:latin typeface="Arial" panose="020B0604020202020204" pitchFamily="34" charset="0"/>
              <a:ea typeface="+mn-lt"/>
              <a:cs typeface="Arial" panose="020B0604020202020204" pitchFamily="34" charset="0"/>
            </a:endParaRPr>
          </a:p>
          <a:p>
            <a:pPr marL="457200" indent="-457200">
              <a:buFont typeface="Arial" panose="020B0604020202020204" pitchFamily="34" charset="0"/>
              <a:buChar char="•"/>
            </a:pPr>
            <a:r>
              <a:rPr lang="en-IN" sz="16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1600" dirty="0" err="1">
                <a:latin typeface="Arial" panose="020B0604020202020204" pitchFamily="34" charset="0"/>
                <a:ea typeface="+mn-lt"/>
                <a:cs typeface="Arial" panose="020B0604020202020204" pitchFamily="34" charset="0"/>
              </a:rPr>
              <a:t>overfit</a:t>
            </a:r>
            <a:r>
              <a:rPr lang="en-IN" sz="16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952717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86</a:t>
            </a:fld>
            <a:endParaRPr lang="en-US"/>
          </a:p>
        </p:txBody>
      </p:sp>
      <p:sp>
        <p:nvSpPr>
          <p:cNvPr id="6" name="Rectangle 5">
            <a:extLst>
              <a:ext uri="{FF2B5EF4-FFF2-40B4-BE49-F238E27FC236}">
                <a16:creationId xmlns:a16="http://schemas.microsoft.com/office/drawing/2014/main" id="{A6C42794-7511-BEA1-4BF1-F8E2E1928255}"/>
              </a:ext>
            </a:extLst>
          </p:cNvPr>
          <p:cNvSpPr/>
          <p:nvPr/>
        </p:nvSpPr>
        <p:spPr>
          <a:xfrm>
            <a:off x="2294312" y="2207530"/>
            <a:ext cx="7980217" cy="3046988"/>
          </a:xfrm>
          <a:prstGeom prst="rect">
            <a:avLst/>
          </a:prstGeom>
          <a:noFill/>
        </p:spPr>
        <p:txBody>
          <a:bodyPr wrap="square" lIns="91440" tIns="45720" rIns="91440" bIns="45720">
            <a:spAutoFit/>
          </a:bodyPr>
          <a:lstStyle/>
          <a:p>
            <a:pPr algn="ctr"/>
            <a:r>
              <a:rPr lang="en-IN" sz="9600" b="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Elephant" panose="02020904090505020303" pitchFamily="18" charset="0"/>
              </a:rPr>
              <a:t>THANK YOU</a:t>
            </a:r>
          </a:p>
        </p:txBody>
      </p:sp>
    </p:spTree>
    <p:extLst>
      <p:ext uri="{BB962C8B-B14F-4D97-AF65-F5344CB8AC3E}">
        <p14:creationId xmlns:p14="http://schemas.microsoft.com/office/powerpoint/2010/main" val="160499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193" y="2118716"/>
            <a:ext cx="11579629" cy="1938992"/>
          </a:xfrm>
          <a:prstGeom prst="rect">
            <a:avLst/>
          </a:prstGeom>
        </p:spPr>
        <p:txBody>
          <a:bodyPr wrap="square">
            <a:spAutoFit/>
          </a:bodyPr>
          <a:lstStyle/>
          <a:p>
            <a:pPr algn="ctr"/>
            <a:r>
              <a:rPr lang="en-IN" sz="6000" b="1" dirty="0">
                <a:solidFill>
                  <a:srgbClr val="002060"/>
                </a:solidFill>
                <a:latin typeface="Elephant" panose="02020904090505020303" pitchFamily="18" charset="0"/>
                <a:cs typeface="Arial" panose="020B0604020202020204" pitchFamily="34" charset="0"/>
              </a:rPr>
              <a:t>ANALYTICAL PROBLEM </a:t>
            </a:r>
          </a:p>
          <a:p>
            <a:pPr algn="ctr"/>
            <a:r>
              <a:rPr lang="en-IN" sz="6000" b="1" dirty="0">
                <a:solidFill>
                  <a:srgbClr val="002060"/>
                </a:solidFill>
                <a:latin typeface="Elephant" panose="02020904090505020303" pitchFamily="18" charset="0"/>
                <a:cs typeface="Arial" panose="020B0604020202020204" pitchFamily="34" charset="0"/>
              </a:rPr>
              <a:t>FRAMING</a:t>
            </a:r>
            <a:endParaRPr lang="en-US" sz="6000" b="1" dirty="0">
              <a:solidFill>
                <a:srgbClr val="002060"/>
              </a:solidFill>
              <a:latin typeface="Elephant" panose="020209040905050203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2318141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TotalTime>
  <Words>1971</Words>
  <Application>Microsoft Office PowerPoint</Application>
  <PresentationFormat>Widescreen</PresentationFormat>
  <Paragraphs>266</Paragraphs>
  <Slides>86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Elephant</vt:lpstr>
      <vt:lpstr>Garamond</vt:lpstr>
      <vt:lpstr>Wingdings</vt:lpstr>
      <vt:lpstr>Office Theme</vt:lpstr>
      <vt:lpstr>HOUSING   PRICE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sushil joshi</cp:lastModifiedBy>
  <cp:revision>1317</cp:revision>
  <dcterms:created xsi:type="dcterms:W3CDTF">2020-12-29T14:55:28Z</dcterms:created>
  <dcterms:modified xsi:type="dcterms:W3CDTF">2022-05-19T17:33:16Z</dcterms:modified>
</cp:coreProperties>
</file>